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65" r:id="rId8"/>
    <p:sldId id="259" r:id="rId9"/>
    <p:sldId id="266" r:id="rId10"/>
    <p:sldId id="267" r:id="rId11"/>
    <p:sldId id="268" r:id="rId12"/>
    <p:sldId id="269" r:id="rId13"/>
    <p:sldId id="273"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FE4"/>
    <a:srgbClr val="FFFF8B"/>
    <a:srgbClr val="D6E0F2"/>
    <a:srgbClr val="678CCF"/>
    <a:srgbClr val="FFFF8F"/>
    <a:srgbClr val="FFFFFF"/>
    <a:srgbClr val="FFFFC5"/>
    <a:srgbClr val="FFFF69"/>
    <a:srgbClr val="799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6C1D6-32FF-4270-9826-990F939BC15D}" v="3" dt="2021-09-03T17:37:08.486"/>
    <p1510:client id="{3D05728C-C057-4E0C-BB7B-C078717C1244}" v="19" dt="2021-08-26T04:15:52.827"/>
    <p1510:client id="{2745894C-4FAF-459A-BDE8-A10014B1C82A}" v="29" dt="2021-09-05T10:54:57.948"/>
    <p1510:client id="{917C056B-DBA8-4722-9127-BC30762EE6F4}" v="35" dt="2021-09-09T19:11:49.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94" autoAdjust="0"/>
    <p:restoredTop sz="94660"/>
  </p:normalViewPr>
  <p:slideViewPr>
    <p:cSldViewPr snapToGrid="0">
      <p:cViewPr varScale="1">
        <p:scale>
          <a:sx n="86" d="100"/>
          <a:sy n="86" d="100"/>
        </p:scale>
        <p:origin x="893"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5262-E4C0-4AA1-A955-CB40C08535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2443C3-9E04-4D03-8B12-0BD96EB9C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BCAE04-5C82-452C-AD73-85766DE17B3D}"/>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63973907-4D25-41AD-9146-5BB0770AF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3BABAB-89C0-4CBE-9270-EC313431C82E}"/>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10685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38BF-7B2A-41BD-B923-79C24E2CD2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471D92-8403-4245-A124-71BE010CA9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8FA14-AEAD-4A95-BEDD-6A5693EE53D1}"/>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D14FB931-C3BD-4354-A1A9-09F43EA400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C30CE4-82C0-41AE-BF57-8D086F497480}"/>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407331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FD7AB3-7D97-4F0C-AC7A-4034639B79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D26DF-0BD9-4DAC-BFB6-971B932C8B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BC9AE8-1A00-4F09-A4BE-B4356310AF7E}"/>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0136942B-879A-4EE2-9830-72C8E27FD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0A8FC-DE69-4801-904C-19D759DB0C17}"/>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1061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FCF4-9F9F-4679-B5BF-2B849A566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2DEFBB-6092-4CA3-8193-FE94A7705B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A7168-9BF7-4955-BC66-A8D627E9BFDD}"/>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75C7B8D1-2DA8-48C2-B88F-2F409A2154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F00ED-544D-4470-8A7A-BCCAFFE33755}"/>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325513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7BDF-683B-427F-82C6-B05008F260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770B02-F71C-4E55-86B7-5CEA46D2B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D84004-476A-4253-B3B7-5062E76C2BEA}"/>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5B237F14-F5D3-4D8E-8966-D40F3B5FD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E5A73D-D27E-43F8-A829-E5E8B37B89B6}"/>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101587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5D83-3A9E-4C8F-B886-AAEECB561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D0ED09-000D-4B68-983B-620E594A03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E13203-29F8-417B-B40B-03A754FEAB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D2DEAE-D88E-41BF-A9B7-73A90F6F5805}"/>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6" name="Footer Placeholder 5">
            <a:extLst>
              <a:ext uri="{FF2B5EF4-FFF2-40B4-BE49-F238E27FC236}">
                <a16:creationId xmlns:a16="http://schemas.microsoft.com/office/drawing/2014/main" id="{A6B869D6-F4EB-4457-B8CA-759BF1671C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CF18BC-0EAE-40DA-A1B8-EDF2CB77CE72}"/>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195686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B9F2-BBF2-47BA-8B89-838A85F244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CE4FA4-1D37-4A1B-9954-A057F46DE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884EA4-456E-4591-810E-BDB377608A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7F4A08-5B43-42E5-8059-AF479C5AB4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CC198F-B523-40FC-9B88-C13A7DAE4C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CB6F16-C395-45AC-8865-6960D7B19F92}"/>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8" name="Footer Placeholder 7">
            <a:extLst>
              <a:ext uri="{FF2B5EF4-FFF2-40B4-BE49-F238E27FC236}">
                <a16:creationId xmlns:a16="http://schemas.microsoft.com/office/drawing/2014/main" id="{3A00BB71-B68B-4C1C-9A92-11DC2E902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96615D-469B-4ADA-9BDB-1771F5B02905}"/>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47594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D84E9-49D3-49B1-9FB5-E952DA8B3D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C60575-C798-47B1-939C-D04CD96408DF}"/>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4" name="Footer Placeholder 3">
            <a:extLst>
              <a:ext uri="{FF2B5EF4-FFF2-40B4-BE49-F238E27FC236}">
                <a16:creationId xmlns:a16="http://schemas.microsoft.com/office/drawing/2014/main" id="{0E8CA055-C98A-4416-9CA9-073072E6C8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034785-D226-42BE-A17C-B43EF5126E79}"/>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298384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61379-3C79-4E0C-92E5-66E707793C27}"/>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3" name="Footer Placeholder 2">
            <a:extLst>
              <a:ext uri="{FF2B5EF4-FFF2-40B4-BE49-F238E27FC236}">
                <a16:creationId xmlns:a16="http://schemas.microsoft.com/office/drawing/2014/main" id="{0DD3F8BA-7641-44EE-94C9-812CB6FB5E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79F44E-DF9C-4743-9789-014CA9E6D176}"/>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372012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1B82-3C81-40B9-8173-3EBF34E32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4F6600-DCCF-4931-8D2C-E166F2752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50F8F-BE3E-4D3A-8D66-19E881A98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68708-5F7B-4308-ADE5-A65DD66915B9}"/>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6" name="Footer Placeholder 5">
            <a:extLst>
              <a:ext uri="{FF2B5EF4-FFF2-40B4-BE49-F238E27FC236}">
                <a16:creationId xmlns:a16="http://schemas.microsoft.com/office/drawing/2014/main" id="{0276DCAA-EAB5-45DE-94CE-236427E262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6ECB09-B903-4C32-B17F-BE23C608EB33}"/>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89392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571E-7EBE-4002-9D77-AA9007A78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52621B-200E-4F2B-8829-9FE656767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D46BCC-8D87-4D35-97A3-CEE904E73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75C996-6587-45F3-BFC7-59DA7F93FE08}"/>
              </a:ext>
            </a:extLst>
          </p:cNvPr>
          <p:cNvSpPr>
            <a:spLocks noGrp="1"/>
          </p:cNvSpPr>
          <p:nvPr>
            <p:ph type="dt" sz="half" idx="10"/>
          </p:nvPr>
        </p:nvSpPr>
        <p:spPr/>
        <p:txBody>
          <a:bodyPr/>
          <a:lstStyle/>
          <a:p>
            <a:fld id="{17C913DE-5BA6-4305-B3F0-C9691B6C6275}" type="datetimeFigureOut">
              <a:rPr lang="en-GB" smtClean="0"/>
              <a:t>14/09/2021</a:t>
            </a:fld>
            <a:endParaRPr lang="en-GB"/>
          </a:p>
        </p:txBody>
      </p:sp>
      <p:sp>
        <p:nvSpPr>
          <p:cNvPr id="6" name="Footer Placeholder 5">
            <a:extLst>
              <a:ext uri="{FF2B5EF4-FFF2-40B4-BE49-F238E27FC236}">
                <a16:creationId xmlns:a16="http://schemas.microsoft.com/office/drawing/2014/main" id="{D2659258-7300-460A-A133-9FE9E8CF5C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385800-08A8-4EC5-B1BC-5FCEC1349EF8}"/>
              </a:ext>
            </a:extLst>
          </p:cNvPr>
          <p:cNvSpPr>
            <a:spLocks noGrp="1"/>
          </p:cNvSpPr>
          <p:nvPr>
            <p:ph type="sldNum" sz="quarter" idx="12"/>
          </p:nvPr>
        </p:nvSpPr>
        <p:spPr/>
        <p:txBody>
          <a:bodyPr/>
          <a:lstStyle/>
          <a:p>
            <a:fld id="{CFD3A1CE-F3FC-4123-B12B-F6720F1D3A4A}" type="slidenum">
              <a:rPr lang="en-GB" smtClean="0"/>
              <a:t>‹#›</a:t>
            </a:fld>
            <a:endParaRPr lang="en-GB"/>
          </a:p>
        </p:txBody>
      </p:sp>
    </p:spTree>
    <p:extLst>
      <p:ext uri="{BB962C8B-B14F-4D97-AF65-F5344CB8AC3E}">
        <p14:creationId xmlns:p14="http://schemas.microsoft.com/office/powerpoint/2010/main" val="102242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B3331-89E9-4AD6-9199-04D8C7E15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7FFFB5-7365-4864-AD24-45EE7BF6E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07DD5-2B8F-4C57-BCA9-2FEA9CF4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913DE-5BA6-4305-B3F0-C9691B6C6275}" type="datetimeFigureOut">
              <a:rPr lang="en-GB" smtClean="0"/>
              <a:t>14/09/2021</a:t>
            </a:fld>
            <a:endParaRPr lang="en-GB"/>
          </a:p>
        </p:txBody>
      </p:sp>
      <p:sp>
        <p:nvSpPr>
          <p:cNvPr id="5" name="Footer Placeholder 4">
            <a:extLst>
              <a:ext uri="{FF2B5EF4-FFF2-40B4-BE49-F238E27FC236}">
                <a16:creationId xmlns:a16="http://schemas.microsoft.com/office/drawing/2014/main" id="{5AA88DB7-4B66-44BA-A40A-1487FCE1F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1F9960-A252-4CE1-89A5-EFF34ADF4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A1CE-F3FC-4123-B12B-F6720F1D3A4A}" type="slidenum">
              <a:rPr lang="en-GB" smtClean="0"/>
              <a:t>‹#›</a:t>
            </a:fld>
            <a:endParaRPr lang="en-GB"/>
          </a:p>
        </p:txBody>
      </p:sp>
    </p:spTree>
    <p:extLst>
      <p:ext uri="{BB962C8B-B14F-4D97-AF65-F5344CB8AC3E}">
        <p14:creationId xmlns:p14="http://schemas.microsoft.com/office/powerpoint/2010/main" val="2692080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2101516"/>
            <a:ext cx="12192000" cy="991928"/>
          </a:xfrm>
          <a:prstGeom prst="rect">
            <a:avLst/>
          </a:prstGeom>
          <a:solidFill>
            <a:srgbClr val="AAB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ABFE4"/>
              </a:solidFill>
            </a:endParaRPr>
          </a:p>
        </p:txBody>
      </p:sp>
      <p:sp>
        <p:nvSpPr>
          <p:cNvPr id="6" name="Rectangle 5">
            <a:extLst>
              <a:ext uri="{FF2B5EF4-FFF2-40B4-BE49-F238E27FC236}">
                <a16:creationId xmlns:a16="http://schemas.microsoft.com/office/drawing/2014/main" id="{69A5565A-4719-4EEB-AB1D-FCBB668CAF59}"/>
              </a:ext>
            </a:extLst>
          </p:cNvPr>
          <p:cNvSpPr/>
          <p:nvPr/>
        </p:nvSpPr>
        <p:spPr>
          <a:xfrm rot="5400000">
            <a:off x="5600036" y="-1114082"/>
            <a:ext cx="991928" cy="12192003"/>
          </a:xfrm>
          <a:prstGeom prst="rect">
            <a:avLst/>
          </a:prstGeom>
          <a:solidFill>
            <a:srgbClr val="FFF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50852B5-024A-4AAF-A84B-75A7E8099B62}"/>
              </a:ext>
            </a:extLst>
          </p:cNvPr>
          <p:cNvSpPr txBox="1"/>
          <p:nvPr/>
        </p:nvSpPr>
        <p:spPr>
          <a:xfrm>
            <a:off x="1953904" y="3106480"/>
            <a:ext cx="8284192" cy="1323439"/>
          </a:xfrm>
          <a:prstGeom prst="rect">
            <a:avLst/>
          </a:prstGeom>
          <a:noFill/>
        </p:spPr>
        <p:txBody>
          <a:bodyPr wrap="square" lIns="91440" tIns="45720" rIns="91440" bIns="45720" rtlCol="0" anchor="t">
            <a:spAutoFit/>
          </a:bodyPr>
          <a:lstStyle/>
          <a:p>
            <a:pPr algn="ctr"/>
            <a:r>
              <a:rPr lang="en-GB" sz="4000" dirty="0">
                <a:solidFill>
                  <a:srgbClr val="002060"/>
                </a:solidFill>
              </a:rPr>
              <a:t>Meet the Teacher- Year 5  </a:t>
            </a:r>
          </a:p>
          <a:p>
            <a:pPr algn="ctr"/>
            <a:r>
              <a:rPr lang="en-GB" sz="4000" dirty="0">
                <a:solidFill>
                  <a:srgbClr val="002060"/>
                </a:solidFill>
              </a:rPr>
              <a:t>Miss Parton and Mrs Hill</a:t>
            </a: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5266149" y="201609"/>
            <a:ext cx="1659702" cy="1749637"/>
          </a:xfrm>
          <a:prstGeom prst="rect">
            <a:avLst/>
          </a:prstGeom>
          <a:solidFill>
            <a:srgbClr val="FFFF69">
              <a:alpha val="0"/>
            </a:srgbClr>
          </a:solidFill>
        </p:spPr>
      </p:pic>
    </p:spTree>
    <p:extLst>
      <p:ext uri="{BB962C8B-B14F-4D97-AF65-F5344CB8AC3E}">
        <p14:creationId xmlns:p14="http://schemas.microsoft.com/office/powerpoint/2010/main" val="374948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FFFF8B"/>
          </a:solidFill>
        </p:spPr>
        <p:txBody>
          <a:bodyPr wrap="square" rtlCol="0">
            <a:spAutoFit/>
          </a:bodyPr>
          <a:lstStyle/>
          <a:p>
            <a:r>
              <a:rPr lang="en-GB" sz="6000" b="1" dirty="0">
                <a:latin typeface="Ink Free" panose="03080402000500000000" pitchFamily="66" charset="0"/>
              </a:rPr>
              <a:t>    Additional Support/Concerns…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565687" y="1022702"/>
            <a:ext cx="10567533" cy="5828257"/>
          </a:xfrm>
          <a:prstGeom prst="rect">
            <a:avLst/>
          </a:prstGeom>
          <a:solidFill>
            <a:srgbClr val="FFFFFF"/>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b="1" dirty="0">
                <a:solidFill>
                  <a:srgbClr val="002060"/>
                </a:solidFill>
                <a:latin typeface="Ink Free" panose="03080402000500000000" pitchFamily="66" charset="0"/>
              </a:rPr>
              <a:t>If you have any concerns about your </a:t>
            </a:r>
          </a:p>
          <a:p>
            <a:pPr fontAlgn="base"/>
            <a:r>
              <a:rPr lang="en-GB" b="1" dirty="0">
                <a:solidFill>
                  <a:srgbClr val="002060"/>
                </a:solidFill>
                <a:latin typeface="Ink Free"/>
              </a:rPr>
              <a:t>child or need our support you can contact me directly through </a:t>
            </a:r>
            <a:r>
              <a:rPr lang="en-GB" b="1" dirty="0" err="1">
                <a:solidFill>
                  <a:srgbClr val="002060"/>
                </a:solidFill>
                <a:latin typeface="Ink Free"/>
              </a:rPr>
              <a:t>eSchools</a:t>
            </a:r>
            <a:r>
              <a:rPr lang="en-GB" b="1" dirty="0">
                <a:solidFill>
                  <a:srgbClr val="002060"/>
                </a:solidFill>
                <a:latin typeface="Ink Free"/>
              </a:rPr>
              <a:t> or come and talk to me after school. You may want to contact the school office and arrange a meeting in private.</a:t>
            </a:r>
          </a:p>
          <a:p>
            <a:pPr fontAlgn="base"/>
            <a:r>
              <a:rPr lang="en-GB" b="1" dirty="0">
                <a:solidFill>
                  <a:srgbClr val="002060"/>
                </a:solidFill>
                <a:latin typeface="Ink Free" panose="03080402000500000000" pitchFamily="66" charset="0"/>
              </a:rPr>
              <a:t>The DSL team are always welcoming and can support you with your concerns.</a:t>
            </a:r>
          </a:p>
          <a:p>
            <a:pPr fontAlgn="base"/>
            <a:endParaRPr lang="en-GB" b="1" dirty="0">
              <a:solidFill>
                <a:srgbClr val="002060"/>
              </a:solidFill>
              <a:latin typeface="Ink Free" panose="03080402000500000000" pitchFamily="66" charset="0"/>
            </a:endParaRPr>
          </a:p>
          <a:p>
            <a:pPr fontAlgn="base"/>
            <a:endParaRPr lang="en-GB" b="1" dirty="0">
              <a:solidFill>
                <a:srgbClr val="002060"/>
              </a:solidFill>
              <a:latin typeface="Ink Free" panose="03080402000500000000" pitchFamily="66" charset="0"/>
            </a:endParaRPr>
          </a:p>
          <a:p>
            <a:pPr fontAlgn="base"/>
            <a:endParaRPr lang="en-GB" b="1" dirty="0">
              <a:solidFill>
                <a:srgbClr val="002060"/>
              </a:solidFill>
              <a:latin typeface="Ink Free" panose="03080402000500000000" pitchFamily="66" charset="0"/>
            </a:endParaRPr>
          </a:p>
          <a:p>
            <a:pPr fontAlgn="base"/>
            <a:endParaRPr lang="en-GB" b="1" dirty="0">
              <a:solidFill>
                <a:srgbClr val="002060"/>
              </a:solidFill>
              <a:latin typeface="Ink Free" panose="03080402000500000000" pitchFamily="66" charset="0"/>
            </a:endParaRPr>
          </a:p>
          <a:p>
            <a:pPr fontAlgn="base"/>
            <a:endParaRPr lang="en-GB" b="1" dirty="0">
              <a:solidFill>
                <a:srgbClr val="002060"/>
              </a:solidFill>
              <a:latin typeface="Ink Free" panose="03080402000500000000" pitchFamily="66" charset="0"/>
            </a:endParaRPr>
          </a:p>
          <a:p>
            <a:pPr fontAlgn="base"/>
            <a:endParaRPr lang="en-GB" b="1" dirty="0">
              <a:solidFill>
                <a:srgbClr val="002060"/>
              </a:solidFill>
              <a:latin typeface="Ink Free" panose="03080402000500000000" pitchFamily="66" charset="0"/>
            </a:endParaRPr>
          </a:p>
          <a:p>
            <a:pPr fontAlgn="base"/>
            <a:r>
              <a:rPr lang="en-GB" b="1" dirty="0">
                <a:solidFill>
                  <a:srgbClr val="002060"/>
                </a:solidFill>
                <a:latin typeface="Ink Free" panose="03080402000500000000" pitchFamily="66" charset="0"/>
              </a:rPr>
              <a:t>You can email or phone- more contact information is available on the website.</a:t>
            </a:r>
            <a:r>
              <a:rPr lang="en-US" b="1" dirty="0">
                <a:solidFill>
                  <a:srgbClr val="002060"/>
                </a:solidFill>
                <a:latin typeface="Ink Free" panose="03080402000500000000" pitchFamily="66" charset="0"/>
              </a:rPr>
              <a:t>​</a:t>
            </a:r>
          </a:p>
          <a:p>
            <a:pPr fontAlgn="base"/>
            <a:endParaRPr lang="en-US" b="1" dirty="0">
              <a:solidFill>
                <a:srgbClr val="002060"/>
              </a:solidFill>
              <a:latin typeface="Ink Free" panose="03080402000500000000" pitchFamily="66" charset="0"/>
            </a:endParaRPr>
          </a:p>
          <a:p>
            <a:pPr fontAlgn="base"/>
            <a:endParaRPr lang="en-US" b="1" dirty="0">
              <a:solidFill>
                <a:srgbClr val="002060"/>
              </a:solidFill>
              <a:latin typeface="Ink Free" panose="03080402000500000000" pitchFamily="66" charset="0"/>
            </a:endParaRPr>
          </a:p>
          <a:p>
            <a:pPr fontAlgn="base"/>
            <a:r>
              <a:rPr lang="en-GB" b="1" dirty="0">
                <a:solidFill>
                  <a:srgbClr val="002060"/>
                </a:solidFill>
                <a:latin typeface="Ink Free" panose="03080402000500000000" pitchFamily="66" charset="0"/>
              </a:rPr>
              <a:t>​</a:t>
            </a:r>
          </a:p>
        </p:txBody>
      </p:sp>
      <p:pic>
        <p:nvPicPr>
          <p:cNvPr id="2" name="Picture 1">
            <a:extLst>
              <a:ext uri="{FF2B5EF4-FFF2-40B4-BE49-F238E27FC236}">
                <a16:creationId xmlns:a16="http://schemas.microsoft.com/office/drawing/2014/main" id="{B36EBA51-D946-48B9-AF23-FA36C5A5E7E6}"/>
              </a:ext>
            </a:extLst>
          </p:cNvPr>
          <p:cNvPicPr>
            <a:picLocks noChangeAspect="1"/>
          </p:cNvPicPr>
          <p:nvPr/>
        </p:nvPicPr>
        <p:blipFill>
          <a:blip r:embed="rId3"/>
          <a:stretch>
            <a:fillRect/>
          </a:stretch>
        </p:blipFill>
        <p:spPr>
          <a:xfrm>
            <a:off x="4058403" y="3163827"/>
            <a:ext cx="3712390" cy="1275076"/>
          </a:xfrm>
          <a:prstGeom prst="rect">
            <a:avLst/>
          </a:prstGeom>
        </p:spPr>
      </p:pic>
      <p:pic>
        <p:nvPicPr>
          <p:cNvPr id="4" name="Picture 3">
            <a:extLst>
              <a:ext uri="{FF2B5EF4-FFF2-40B4-BE49-F238E27FC236}">
                <a16:creationId xmlns:a16="http://schemas.microsoft.com/office/drawing/2014/main" id="{3AB3401B-B422-46A1-904C-423006897A1B}"/>
              </a:ext>
            </a:extLst>
          </p:cNvPr>
          <p:cNvPicPr>
            <a:picLocks noChangeAspect="1"/>
          </p:cNvPicPr>
          <p:nvPr/>
        </p:nvPicPr>
        <p:blipFill>
          <a:blip r:embed="rId4"/>
          <a:stretch>
            <a:fillRect/>
          </a:stretch>
        </p:blipFill>
        <p:spPr>
          <a:xfrm>
            <a:off x="840951" y="4445942"/>
            <a:ext cx="3695024" cy="1224322"/>
          </a:xfrm>
          <a:prstGeom prst="rect">
            <a:avLst/>
          </a:prstGeom>
        </p:spPr>
      </p:pic>
      <p:pic>
        <p:nvPicPr>
          <p:cNvPr id="7" name="Picture 6">
            <a:extLst>
              <a:ext uri="{FF2B5EF4-FFF2-40B4-BE49-F238E27FC236}">
                <a16:creationId xmlns:a16="http://schemas.microsoft.com/office/drawing/2014/main" id="{DFE8794F-A0E5-4A40-9552-6E39A48AC1B5}"/>
              </a:ext>
            </a:extLst>
          </p:cNvPr>
          <p:cNvPicPr>
            <a:picLocks noChangeAspect="1"/>
          </p:cNvPicPr>
          <p:nvPr/>
        </p:nvPicPr>
        <p:blipFill>
          <a:blip r:embed="rId5"/>
          <a:stretch>
            <a:fillRect/>
          </a:stretch>
        </p:blipFill>
        <p:spPr>
          <a:xfrm>
            <a:off x="7170365" y="4445942"/>
            <a:ext cx="3809001" cy="1224322"/>
          </a:xfrm>
          <a:prstGeom prst="rect">
            <a:avLst/>
          </a:prstGeom>
        </p:spPr>
      </p:pic>
    </p:spTree>
    <p:extLst>
      <p:ext uri="{BB962C8B-B14F-4D97-AF65-F5344CB8AC3E}">
        <p14:creationId xmlns:p14="http://schemas.microsoft.com/office/powerpoint/2010/main" val="2846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681134" y="1015663"/>
            <a:ext cx="8559119" cy="58423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2060"/>
                </a:solidFill>
                <a:latin typeface="Ink Free" panose="03080402000500000000" pitchFamily="66" charset="0"/>
                <a:cs typeface="Century Gothic"/>
              </a:rPr>
              <a:t>Behaviour – high expectations, in class, in the playground, moving around school, on educational visits, when visitors are in and during after school clubs.</a:t>
            </a:r>
          </a:p>
          <a:p>
            <a:endParaRPr lang="en-GB" sz="2400" b="1" dirty="0">
              <a:solidFill>
                <a:srgbClr val="002060"/>
              </a:solidFill>
              <a:latin typeface="Ink Free" panose="03080402000500000000" pitchFamily="66" charset="0"/>
              <a:cs typeface="Century Gothic"/>
            </a:endParaRPr>
          </a:p>
          <a:p>
            <a:r>
              <a:rPr lang="en-GB" sz="2400" b="1" dirty="0">
                <a:solidFill>
                  <a:srgbClr val="002060"/>
                </a:solidFill>
                <a:latin typeface="Ink Free" panose="03080402000500000000" pitchFamily="66" charset="0"/>
                <a:cs typeface="Century Gothic"/>
              </a:rPr>
              <a:t>School uniform / PE kit / Lost Property – LABEL!</a:t>
            </a:r>
          </a:p>
          <a:p>
            <a:endParaRPr lang="en-GB" sz="2400" b="1" dirty="0">
              <a:solidFill>
                <a:srgbClr val="002060"/>
              </a:solidFill>
              <a:latin typeface="Ink Free" panose="03080402000500000000" pitchFamily="66" charset="0"/>
              <a:cs typeface="Century Gothic"/>
            </a:endParaRPr>
          </a:p>
          <a:p>
            <a:r>
              <a:rPr lang="en-GB" sz="2400" b="1" dirty="0">
                <a:solidFill>
                  <a:srgbClr val="002060"/>
                </a:solidFill>
                <a:latin typeface="Ink Free" panose="03080402000500000000" pitchFamily="66" charset="0"/>
                <a:cs typeface="Century Gothic"/>
              </a:rPr>
              <a:t>Presentation, in school and when completing homework.</a:t>
            </a:r>
          </a:p>
          <a:p>
            <a:endParaRPr lang="en-GB" sz="2400" b="1" dirty="0">
              <a:solidFill>
                <a:srgbClr val="002060"/>
              </a:solidFill>
              <a:latin typeface="Ink Free" panose="03080402000500000000" pitchFamily="66" charset="0"/>
              <a:cs typeface="Century Gothic"/>
            </a:endParaRPr>
          </a:p>
          <a:p>
            <a:r>
              <a:rPr lang="en-GB" sz="2400" b="1" dirty="0">
                <a:solidFill>
                  <a:srgbClr val="002060"/>
                </a:solidFill>
                <a:latin typeface="Ink Free" panose="03080402000500000000" pitchFamily="66" charset="0"/>
                <a:cs typeface="Century Gothic"/>
              </a:rPr>
              <a:t>Encourage independence – children to inform when they need a book changed, need to hand in a letter, bring sheets and uniform home, hand homework in.</a:t>
            </a:r>
          </a:p>
          <a:p>
            <a:endParaRPr lang="en-GB" sz="2400" b="1" dirty="0">
              <a:solidFill>
                <a:srgbClr val="002060"/>
              </a:solidFill>
              <a:latin typeface="Ink Free" panose="03080402000500000000" pitchFamily="66" charset="0"/>
              <a:cs typeface="Century Gothic"/>
            </a:endParaRPr>
          </a:p>
          <a:p>
            <a:r>
              <a:rPr lang="en-GB" sz="2400" b="1" dirty="0">
                <a:solidFill>
                  <a:srgbClr val="002060"/>
                </a:solidFill>
                <a:latin typeface="Ink Free" panose="03080402000500000000" pitchFamily="66" charset="0"/>
                <a:cs typeface="Century Gothic"/>
              </a:rPr>
              <a:t>Named water bottle needs to be in school every day.</a:t>
            </a: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Expectations…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436087"/>
            <a:ext cx="10829729" cy="4536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8AA79505-BA48-494C-8344-6098D783C7F6}"/>
              </a:ext>
            </a:extLst>
          </p:cNvPr>
          <p:cNvPicPr>
            <a:picLocks noChangeAspect="1"/>
          </p:cNvPicPr>
          <p:nvPr/>
        </p:nvPicPr>
        <p:blipFill>
          <a:blip r:embed="rId3"/>
          <a:stretch>
            <a:fillRect/>
          </a:stretch>
        </p:blipFill>
        <p:spPr>
          <a:xfrm rot="20520437">
            <a:off x="9467461" y="2693424"/>
            <a:ext cx="1527989" cy="1015663"/>
          </a:xfrm>
          <a:prstGeom prst="rect">
            <a:avLst/>
          </a:prstGeom>
        </p:spPr>
      </p:pic>
      <p:pic>
        <p:nvPicPr>
          <p:cNvPr id="3" name="Picture 2">
            <a:extLst>
              <a:ext uri="{FF2B5EF4-FFF2-40B4-BE49-F238E27FC236}">
                <a16:creationId xmlns:a16="http://schemas.microsoft.com/office/drawing/2014/main" id="{70F26C1A-A138-420F-A17C-7C1A2A727CA5}"/>
              </a:ext>
            </a:extLst>
          </p:cNvPr>
          <p:cNvPicPr>
            <a:picLocks noChangeAspect="1"/>
          </p:cNvPicPr>
          <p:nvPr/>
        </p:nvPicPr>
        <p:blipFill>
          <a:blip r:embed="rId4"/>
          <a:stretch>
            <a:fillRect/>
          </a:stretch>
        </p:blipFill>
        <p:spPr>
          <a:xfrm rot="574967">
            <a:off x="10214275" y="4025920"/>
            <a:ext cx="1188014" cy="1404016"/>
          </a:xfrm>
          <a:prstGeom prst="rect">
            <a:avLst/>
          </a:prstGeom>
        </p:spPr>
      </p:pic>
    </p:spTree>
    <p:extLst>
      <p:ext uri="{BB962C8B-B14F-4D97-AF65-F5344CB8AC3E}">
        <p14:creationId xmlns:p14="http://schemas.microsoft.com/office/powerpoint/2010/main" val="2041855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FFFF8B"/>
          </a:solidFill>
        </p:spPr>
        <p:txBody>
          <a:bodyPr wrap="square" rtlCol="0">
            <a:spAutoFit/>
          </a:bodyPr>
          <a:lstStyle/>
          <a:p>
            <a:r>
              <a:rPr lang="en-GB" sz="6000" b="1" dirty="0">
                <a:latin typeface="Ink Free" panose="03080402000500000000" pitchFamily="66" charset="0"/>
              </a:rPr>
              <a:t>        Celebrating Success…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495945" y="1022702"/>
            <a:ext cx="10637275" cy="5828257"/>
          </a:xfrm>
          <a:prstGeom prst="rect">
            <a:avLst/>
          </a:prstGeom>
          <a:solidFill>
            <a:srgbClr val="FFFFF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solidFill>
                  <a:srgbClr val="002060"/>
                </a:solidFill>
                <a:latin typeface="Ink Free" panose="03080402000500000000" pitchFamily="66" charset="0"/>
                <a:cs typeface="Century Gothic"/>
              </a:rPr>
              <a:t>Well-being Warrior in celebration assembly</a:t>
            </a:r>
          </a:p>
          <a:p>
            <a:pPr algn="l"/>
            <a:endParaRPr lang="en-GB" b="1" dirty="0">
              <a:solidFill>
                <a:srgbClr val="002060"/>
              </a:solidFill>
              <a:latin typeface="Ink Free" panose="03080402000500000000" pitchFamily="66" charset="0"/>
              <a:cs typeface="Century Gothic"/>
            </a:endParaRPr>
          </a:p>
          <a:p>
            <a:pPr algn="l"/>
            <a:r>
              <a:rPr lang="en-GB" b="1" dirty="0">
                <a:solidFill>
                  <a:srgbClr val="002060"/>
                </a:solidFill>
                <a:latin typeface="Ink Free" panose="03080402000500000000" pitchFamily="66" charset="0"/>
                <a:cs typeface="Century Gothic"/>
              </a:rPr>
              <a:t>Topic Sharing Events </a:t>
            </a:r>
          </a:p>
          <a:p>
            <a:pPr algn="l"/>
            <a:endParaRPr lang="en-GB" b="1" dirty="0">
              <a:solidFill>
                <a:srgbClr val="002060"/>
              </a:solidFill>
              <a:latin typeface="Ink Free" panose="03080402000500000000" pitchFamily="66" charset="0"/>
              <a:cs typeface="Century Gothic"/>
            </a:endParaRPr>
          </a:p>
          <a:p>
            <a:pPr algn="l"/>
            <a:r>
              <a:rPr lang="en-GB" b="1" dirty="0">
                <a:solidFill>
                  <a:srgbClr val="002060"/>
                </a:solidFill>
                <a:latin typeface="Ink Free" panose="03080402000500000000" pitchFamily="66" charset="0"/>
                <a:cs typeface="Century Gothic"/>
              </a:rPr>
              <a:t>Looking at the website and Twitter</a:t>
            </a:r>
          </a:p>
          <a:p>
            <a:pPr algn="l"/>
            <a:endParaRPr lang="en-GB" b="1" dirty="0">
              <a:solidFill>
                <a:srgbClr val="002060"/>
              </a:solidFill>
              <a:latin typeface="Ink Free" panose="03080402000500000000" pitchFamily="66" charset="0"/>
              <a:cs typeface="Century Gothic"/>
            </a:endParaRPr>
          </a:p>
          <a:p>
            <a:pPr algn="l"/>
            <a:r>
              <a:rPr lang="en-GB" b="1" dirty="0">
                <a:solidFill>
                  <a:srgbClr val="002060"/>
                </a:solidFill>
                <a:latin typeface="Ink Free" panose="03080402000500000000" pitchFamily="66" charset="0"/>
                <a:cs typeface="Century Gothic"/>
              </a:rPr>
              <a:t>Stickers, Dojo points, House Points and Values Tickets</a:t>
            </a:r>
          </a:p>
          <a:p>
            <a:pPr algn="l"/>
            <a:endParaRPr lang="en-GB" b="1" dirty="0">
              <a:solidFill>
                <a:srgbClr val="002060"/>
              </a:solidFill>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058EF4BF-A23B-4D34-8E2A-C115D82D5C50}"/>
              </a:ext>
            </a:extLst>
          </p:cNvPr>
          <p:cNvPicPr>
            <a:picLocks noChangeAspect="1"/>
          </p:cNvPicPr>
          <p:nvPr/>
        </p:nvPicPr>
        <p:blipFill>
          <a:blip r:embed="rId3"/>
          <a:stretch>
            <a:fillRect/>
          </a:stretch>
        </p:blipFill>
        <p:spPr>
          <a:xfrm>
            <a:off x="5632994" y="5186088"/>
            <a:ext cx="3629532" cy="400106"/>
          </a:xfrm>
          <a:prstGeom prst="rect">
            <a:avLst/>
          </a:prstGeom>
        </p:spPr>
      </p:pic>
      <p:pic>
        <p:nvPicPr>
          <p:cNvPr id="3" name="Picture 2">
            <a:extLst>
              <a:ext uri="{FF2B5EF4-FFF2-40B4-BE49-F238E27FC236}">
                <a16:creationId xmlns:a16="http://schemas.microsoft.com/office/drawing/2014/main" id="{5918B2F6-0710-4FA7-AF6E-0CD507A246A5}"/>
              </a:ext>
            </a:extLst>
          </p:cNvPr>
          <p:cNvPicPr>
            <a:picLocks noChangeAspect="1"/>
          </p:cNvPicPr>
          <p:nvPr/>
        </p:nvPicPr>
        <p:blipFill>
          <a:blip r:embed="rId4"/>
          <a:stretch>
            <a:fillRect/>
          </a:stretch>
        </p:blipFill>
        <p:spPr>
          <a:xfrm>
            <a:off x="9749331" y="4401765"/>
            <a:ext cx="1807113" cy="2182319"/>
          </a:xfrm>
          <a:prstGeom prst="rect">
            <a:avLst/>
          </a:prstGeom>
        </p:spPr>
      </p:pic>
      <p:pic>
        <p:nvPicPr>
          <p:cNvPr id="4" name="Picture 3">
            <a:extLst>
              <a:ext uri="{FF2B5EF4-FFF2-40B4-BE49-F238E27FC236}">
                <a16:creationId xmlns:a16="http://schemas.microsoft.com/office/drawing/2014/main" id="{89A0DB9C-E3E0-4DC3-ACBF-254C52054BFB}"/>
              </a:ext>
            </a:extLst>
          </p:cNvPr>
          <p:cNvPicPr>
            <a:picLocks noChangeAspect="1"/>
          </p:cNvPicPr>
          <p:nvPr/>
        </p:nvPicPr>
        <p:blipFill>
          <a:blip r:embed="rId5"/>
          <a:stretch>
            <a:fillRect/>
          </a:stretch>
        </p:blipFill>
        <p:spPr>
          <a:xfrm>
            <a:off x="320488" y="4781912"/>
            <a:ext cx="1476581" cy="1400370"/>
          </a:xfrm>
          <a:prstGeom prst="rect">
            <a:avLst/>
          </a:prstGeom>
        </p:spPr>
      </p:pic>
      <p:pic>
        <p:nvPicPr>
          <p:cNvPr id="7" name="Picture 6">
            <a:extLst>
              <a:ext uri="{FF2B5EF4-FFF2-40B4-BE49-F238E27FC236}">
                <a16:creationId xmlns:a16="http://schemas.microsoft.com/office/drawing/2014/main" id="{ACF2C9B1-8977-47CB-A71B-A0A9785D8A9A}"/>
              </a:ext>
            </a:extLst>
          </p:cNvPr>
          <p:cNvPicPr>
            <a:picLocks noChangeAspect="1"/>
          </p:cNvPicPr>
          <p:nvPr/>
        </p:nvPicPr>
        <p:blipFill>
          <a:blip r:embed="rId6"/>
          <a:stretch>
            <a:fillRect/>
          </a:stretch>
        </p:blipFill>
        <p:spPr>
          <a:xfrm>
            <a:off x="2556737" y="4509881"/>
            <a:ext cx="2638043" cy="1966088"/>
          </a:xfrm>
          <a:prstGeom prst="rect">
            <a:avLst/>
          </a:prstGeom>
        </p:spPr>
      </p:pic>
    </p:spTree>
    <p:extLst>
      <p:ext uri="{BB962C8B-B14F-4D97-AF65-F5344CB8AC3E}">
        <p14:creationId xmlns:p14="http://schemas.microsoft.com/office/powerpoint/2010/main" val="56173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AOB…</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720671" y="1022702"/>
            <a:ext cx="10412550" cy="5828257"/>
          </a:xfrm>
          <a:prstGeom prst="rect">
            <a:avLst/>
          </a:prstGeom>
          <a:solidFill>
            <a:srgbClr val="FFFFFF"/>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b="1" dirty="0">
                <a:solidFill>
                  <a:srgbClr val="002060"/>
                </a:solidFill>
                <a:latin typeface="Ink Free" panose="03080402000500000000" pitchFamily="66" charset="0"/>
              </a:rPr>
              <a:t>​</a:t>
            </a:r>
          </a:p>
          <a:p>
            <a:pPr fontAlgn="base"/>
            <a:r>
              <a:rPr lang="en-US" b="1" dirty="0">
                <a:solidFill>
                  <a:srgbClr val="002060"/>
                </a:solidFill>
                <a:latin typeface="Ink Free" panose="03080402000500000000" pitchFamily="66" charset="0"/>
              </a:rPr>
              <a:t>Remind children at home they have a locker in which to store their items, encourage that independence​</a:t>
            </a:r>
          </a:p>
          <a:p>
            <a:pPr fontAlgn="base"/>
            <a:endParaRPr lang="en-US" b="1" dirty="0">
              <a:solidFill>
                <a:srgbClr val="002060"/>
              </a:solidFill>
              <a:latin typeface="Ink Free" panose="03080402000500000000" pitchFamily="66" charset="0"/>
            </a:endParaRPr>
          </a:p>
          <a:p>
            <a:pPr fontAlgn="base"/>
            <a:r>
              <a:rPr lang="en-US" b="1" dirty="0">
                <a:solidFill>
                  <a:srgbClr val="002060"/>
                </a:solidFill>
                <a:latin typeface="Ink Free" panose="03080402000500000000" pitchFamily="66" charset="0"/>
              </a:rPr>
              <a:t>Healthy snacks</a:t>
            </a:r>
          </a:p>
          <a:p>
            <a:endParaRPr lang="en-US" b="1" dirty="0">
              <a:solidFill>
                <a:srgbClr val="002060"/>
              </a:solidFill>
              <a:latin typeface="Ink Free"/>
            </a:endParaRPr>
          </a:p>
          <a:p>
            <a:r>
              <a:rPr lang="en-US" b="1" dirty="0">
                <a:solidFill>
                  <a:srgbClr val="002060"/>
                </a:solidFill>
                <a:latin typeface="Ink Free"/>
              </a:rPr>
              <a:t>School Bank </a:t>
            </a:r>
          </a:p>
          <a:p>
            <a:pPr fontAlgn="base"/>
            <a:r>
              <a:rPr lang="en-US" b="1" dirty="0">
                <a:solidFill>
                  <a:srgbClr val="002060"/>
                </a:solidFill>
                <a:latin typeface="Ink Free" panose="03080402000500000000" pitchFamily="66" charset="0"/>
              </a:rPr>
              <a:t>​</a:t>
            </a:r>
          </a:p>
          <a:p>
            <a:pPr fontAlgn="base"/>
            <a:r>
              <a:rPr lang="en-US" b="1" dirty="0">
                <a:solidFill>
                  <a:srgbClr val="002060"/>
                </a:solidFill>
                <a:latin typeface="Ink Free" panose="03080402000500000000" pitchFamily="66" charset="0"/>
              </a:rPr>
              <a:t>Come to school in PE Kit on Tuesday and Friday.​</a:t>
            </a:r>
          </a:p>
          <a:p>
            <a:pPr fontAlgn="base"/>
            <a:r>
              <a:rPr lang="en-US" b="1" dirty="0">
                <a:solidFill>
                  <a:srgbClr val="002060"/>
                </a:solidFill>
                <a:latin typeface="Ink Free" panose="03080402000500000000" pitchFamily="66" charset="0"/>
              </a:rPr>
              <a:t>​</a:t>
            </a:r>
          </a:p>
          <a:p>
            <a:pPr fontAlgn="base"/>
            <a:r>
              <a:rPr lang="en-US" b="1" dirty="0">
                <a:solidFill>
                  <a:srgbClr val="002060"/>
                </a:solidFill>
                <a:latin typeface="Ink Free" panose="03080402000500000000" pitchFamily="66" charset="0"/>
              </a:rPr>
              <a:t>Following us on Twitter ​</a:t>
            </a:r>
          </a:p>
          <a:p>
            <a:pPr fontAlgn="base"/>
            <a:r>
              <a:rPr lang="en-US" b="1" dirty="0">
                <a:solidFill>
                  <a:srgbClr val="002060"/>
                </a:solidFill>
                <a:latin typeface="Ink Free" panose="03080402000500000000" pitchFamily="66" charset="0"/>
              </a:rPr>
              <a:t>​</a:t>
            </a:r>
          </a:p>
          <a:p>
            <a:pPr fontAlgn="base"/>
            <a:r>
              <a:rPr lang="en-US" b="1" dirty="0">
                <a:solidFill>
                  <a:srgbClr val="002060"/>
                </a:solidFill>
                <a:latin typeface="Ink Free" panose="03080402000500000000" pitchFamily="66" charset="0"/>
              </a:rPr>
              <a:t>RESPECT – the one school rule ​</a:t>
            </a:r>
          </a:p>
          <a:p>
            <a:pPr fontAlgn="base"/>
            <a:r>
              <a:rPr lang="en-US" dirty="0"/>
              <a:t>​</a:t>
            </a:r>
          </a:p>
        </p:txBody>
      </p:sp>
    </p:spTree>
    <p:extLst>
      <p:ext uri="{BB962C8B-B14F-4D97-AF65-F5344CB8AC3E}">
        <p14:creationId xmlns:p14="http://schemas.microsoft.com/office/powerpoint/2010/main" val="313546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174485"/>
            <a:ext cx="10829730" cy="66835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bg1"/>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39249"/>
            <a:ext cx="1362269" cy="1436087"/>
          </a:xfrm>
          <a:prstGeom prst="rect">
            <a:avLst/>
          </a:prstGeom>
          <a:solidFill>
            <a:srgbClr val="FFFF69">
              <a:alpha val="0"/>
            </a:srgbClr>
          </a:solidFill>
        </p:spPr>
      </p:pic>
      <p:sp>
        <p:nvSpPr>
          <p:cNvPr id="4" name="TextBox 3">
            <a:extLst>
              <a:ext uri="{FF2B5EF4-FFF2-40B4-BE49-F238E27FC236}">
                <a16:creationId xmlns:a16="http://schemas.microsoft.com/office/drawing/2014/main" id="{0D0EA9EF-2ED1-4A7D-8898-D08FEE6DC6C8}"/>
              </a:ext>
            </a:extLst>
          </p:cNvPr>
          <p:cNvSpPr txBox="1"/>
          <p:nvPr/>
        </p:nvSpPr>
        <p:spPr>
          <a:xfrm>
            <a:off x="588936" y="1186627"/>
            <a:ext cx="10250253" cy="5127558"/>
          </a:xfrm>
          <a:prstGeom prst="rect">
            <a:avLst/>
          </a:prstGeom>
          <a:noFill/>
        </p:spPr>
        <p:txBody>
          <a:bodyPr wrap="square" lIns="91440" tIns="45720" rIns="91440" bIns="45720" rtlCol="0" anchor="t">
            <a:spAutoFit/>
          </a:bodyPr>
          <a:lstStyle/>
          <a:p>
            <a:pPr defTabSz="457200">
              <a:spcBef>
                <a:spcPct val="20000"/>
              </a:spcBef>
              <a:spcAft>
                <a:spcPts val="600"/>
              </a:spcAft>
              <a:buClr>
                <a:srgbClr val="FEDD78"/>
              </a:buClr>
            </a:pPr>
            <a:r>
              <a:rPr lang="en-US" sz="2400" b="1" dirty="0">
                <a:solidFill>
                  <a:srgbClr val="002060"/>
                </a:solidFill>
                <a:latin typeface="Ink Free"/>
                <a:cs typeface="Century Gothic"/>
              </a:rPr>
              <a:t>School starts at 8:45am. A typical day in Year 5 is fast paced and action packed!</a:t>
            </a:r>
          </a:p>
          <a:p>
            <a:pPr lvl="0" defTabSz="457200">
              <a:spcBef>
                <a:spcPct val="20000"/>
              </a:spcBef>
              <a:spcAft>
                <a:spcPts val="600"/>
              </a:spcAft>
              <a:buClr>
                <a:srgbClr val="FEDD78"/>
              </a:buClr>
            </a:pPr>
            <a:r>
              <a:rPr lang="en-US" sz="2400" b="1" dirty="0">
                <a:solidFill>
                  <a:srgbClr val="002060"/>
                </a:solidFill>
                <a:latin typeface="Ink Free" panose="03080402000500000000" pitchFamily="66" charset="0"/>
                <a:cs typeface="Century Gothic"/>
              </a:rPr>
              <a:t>Children arrive at school, put their belongings away in their lockers and settle down quietly to complete their early morning activities during registration time. They then move straight into morning lessons, which are the core subjects: English and </a:t>
            </a:r>
            <a:r>
              <a:rPr lang="en-US" sz="2400" b="1" dirty="0" err="1">
                <a:solidFill>
                  <a:srgbClr val="002060"/>
                </a:solidFill>
                <a:latin typeface="Ink Free" panose="03080402000500000000" pitchFamily="66" charset="0"/>
                <a:cs typeface="Century Gothic"/>
              </a:rPr>
              <a:t>Maths</a:t>
            </a:r>
            <a:r>
              <a:rPr lang="en-US" sz="2400" b="1" dirty="0">
                <a:solidFill>
                  <a:srgbClr val="002060"/>
                </a:solidFill>
                <a:latin typeface="Ink Free" panose="03080402000500000000" pitchFamily="66" charset="0"/>
                <a:cs typeface="Century Gothic"/>
              </a:rPr>
              <a:t>.</a:t>
            </a:r>
          </a:p>
          <a:p>
            <a:pPr lvl="0" defTabSz="457200">
              <a:spcBef>
                <a:spcPct val="20000"/>
              </a:spcBef>
              <a:spcAft>
                <a:spcPts val="600"/>
              </a:spcAft>
              <a:buClr>
                <a:srgbClr val="FEDD78"/>
              </a:buClr>
            </a:pPr>
            <a:r>
              <a:rPr lang="en-US" sz="2400" b="1" dirty="0">
                <a:solidFill>
                  <a:srgbClr val="002060"/>
                </a:solidFill>
                <a:latin typeface="Ink Free" panose="03080402000500000000" pitchFamily="66" charset="0"/>
                <a:cs typeface="Century Gothic"/>
              </a:rPr>
              <a:t>Lunch</a:t>
            </a:r>
          </a:p>
          <a:p>
            <a:pPr lvl="0" defTabSz="457200">
              <a:spcBef>
                <a:spcPct val="20000"/>
              </a:spcBef>
              <a:spcAft>
                <a:spcPts val="600"/>
              </a:spcAft>
              <a:buClr>
                <a:srgbClr val="FEDD78"/>
              </a:buClr>
            </a:pPr>
            <a:r>
              <a:rPr lang="en-US" sz="2400" b="1" dirty="0">
                <a:solidFill>
                  <a:srgbClr val="002060"/>
                </a:solidFill>
                <a:latin typeface="Ink Free"/>
                <a:cs typeface="Century Gothic"/>
              </a:rPr>
              <a:t>The afternoon runs similarly to the morning, with Topic based learning. The children will have an afternoon starter, these are either spellings, times tables or fluent in five. They then move into the foundation subjects.</a:t>
            </a:r>
          </a:p>
          <a:p>
            <a:pPr lvl="0" defTabSz="457200">
              <a:spcBef>
                <a:spcPct val="20000"/>
              </a:spcBef>
              <a:spcAft>
                <a:spcPts val="600"/>
              </a:spcAft>
              <a:buClr>
                <a:srgbClr val="FEDD78"/>
              </a:buClr>
            </a:pPr>
            <a:r>
              <a:rPr lang="en-US" sz="2400" b="1" dirty="0">
                <a:solidFill>
                  <a:srgbClr val="002060"/>
                </a:solidFill>
                <a:latin typeface="Ink Free" panose="03080402000500000000" pitchFamily="66" charset="0"/>
                <a:cs typeface="Century Gothic"/>
              </a:rPr>
              <a:t>Throughout the week, the children have daily handwriting practice, whole class/ guided reading, reading VIPERS and independent reading opportunities</a:t>
            </a:r>
            <a:r>
              <a:rPr lang="en-US" sz="2400" dirty="0">
                <a:solidFill>
                  <a:srgbClr val="002060"/>
                </a:solidFill>
                <a:latin typeface="Ink Free" panose="03080402000500000000" pitchFamily="66" charset="0"/>
                <a:cs typeface="Century Gothic"/>
              </a:rPr>
              <a:t>.</a:t>
            </a:r>
          </a:p>
        </p:txBody>
      </p:sp>
      <p:sp>
        <p:nvSpPr>
          <p:cNvPr id="10" name="TextBox 9">
            <a:extLst>
              <a:ext uri="{FF2B5EF4-FFF2-40B4-BE49-F238E27FC236}">
                <a16:creationId xmlns:a16="http://schemas.microsoft.com/office/drawing/2014/main" id="{7A6F69B5-D6E9-4E4B-A674-5867E7316530}"/>
              </a:ext>
            </a:extLst>
          </p:cNvPr>
          <p:cNvSpPr txBox="1"/>
          <p:nvPr/>
        </p:nvSpPr>
        <p:spPr>
          <a:xfrm>
            <a:off x="0" y="-39249"/>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A Typical Day in Year 5…</a:t>
            </a:r>
          </a:p>
        </p:txBody>
      </p:sp>
    </p:spTree>
    <p:extLst>
      <p:ext uri="{BB962C8B-B14F-4D97-AF65-F5344CB8AC3E}">
        <p14:creationId xmlns:p14="http://schemas.microsoft.com/office/powerpoint/2010/main" val="197228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FFFF8F"/>
          </a:solidFill>
        </p:spPr>
        <p:txBody>
          <a:bodyPr wrap="square" rtlCol="0">
            <a:spAutoFit/>
          </a:bodyPr>
          <a:lstStyle/>
          <a:p>
            <a:r>
              <a:rPr lang="en-GB" sz="6000" b="1" dirty="0">
                <a:latin typeface="Ink Free" panose="03080402000500000000" pitchFamily="66" charset="0"/>
              </a:rPr>
              <a:t>    How we assess the children…</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588936" y="1235242"/>
            <a:ext cx="10240793" cy="5622757"/>
          </a:xfrm>
          <a:prstGeom prst="rect">
            <a:avLst/>
          </a:prstGeom>
          <a:solidFill>
            <a:srgbClr val="FFFFF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Ink Free" panose="03080402000500000000" pitchFamily="66" charset="0"/>
                <a:cs typeface="Century Gothic"/>
              </a:rPr>
              <a:t>Assessment in KS2 is carried out daily, using live marking and targeted questioning as the children are working. This is to ensure that feedback is immediate and children can respond immediately, ensuring the misconceptions are quickly addressed.</a:t>
            </a:r>
          </a:p>
          <a:p>
            <a:endParaRPr lang="en-US" b="1" dirty="0">
              <a:solidFill>
                <a:srgbClr val="002060"/>
              </a:solidFill>
              <a:latin typeface="Ink Free" panose="03080402000500000000" pitchFamily="66" charset="0"/>
              <a:cs typeface="Century Gothic"/>
            </a:endParaRPr>
          </a:p>
          <a:p>
            <a:r>
              <a:rPr lang="en-US" b="1" dirty="0">
                <a:solidFill>
                  <a:srgbClr val="002060"/>
                </a:solidFill>
                <a:latin typeface="Ink Free" panose="03080402000500000000" pitchFamily="66" charset="0"/>
                <a:cs typeface="Century Gothic"/>
              </a:rPr>
              <a:t>Children will then have differentiated work to suit their ability or need. </a:t>
            </a:r>
          </a:p>
          <a:p>
            <a:endParaRPr lang="en-US" b="1" dirty="0">
              <a:solidFill>
                <a:srgbClr val="002060"/>
              </a:solidFill>
              <a:latin typeface="Ink Free" panose="03080402000500000000" pitchFamily="66" charset="0"/>
              <a:cs typeface="Century Gothic"/>
            </a:endParaRPr>
          </a:p>
          <a:p>
            <a:r>
              <a:rPr lang="en-US" b="1" dirty="0">
                <a:solidFill>
                  <a:srgbClr val="002060"/>
                </a:solidFill>
                <a:latin typeface="Ink Free" panose="03080402000500000000" pitchFamily="66" charset="0"/>
                <a:cs typeface="Century Gothic"/>
              </a:rPr>
              <a:t>Throughout the year, children will take part in assessments in reading, writing and mathematics to inform us of next steps; gaps in learning etc.</a:t>
            </a:r>
          </a:p>
          <a:p>
            <a:endParaRPr lang="en-US" b="1" dirty="0">
              <a:solidFill>
                <a:srgbClr val="002060"/>
              </a:solidFill>
              <a:latin typeface="Ink Free" panose="03080402000500000000" pitchFamily="66" charset="0"/>
              <a:cs typeface="Century Gothic"/>
            </a:endParaRPr>
          </a:p>
          <a:p>
            <a:r>
              <a:rPr lang="en-US" b="1" dirty="0">
                <a:solidFill>
                  <a:srgbClr val="002060"/>
                </a:solidFill>
                <a:latin typeface="Ink Free" panose="03080402000500000000" pitchFamily="66" charset="0"/>
                <a:cs typeface="Century Gothic"/>
              </a:rPr>
              <a:t>The Statutory Assessment does not make up the whole picture. We use teacher assessment to make a final judgement on whether children have met the Expected Standard for the end of Year 5</a:t>
            </a:r>
            <a:r>
              <a:rPr lang="en-US" dirty="0">
                <a:latin typeface="Ink Free" panose="03080402000500000000" pitchFamily="66" charset="0"/>
                <a:cs typeface="Century Gothic"/>
              </a:rPr>
              <a:t>.</a:t>
            </a:r>
          </a:p>
        </p:txBody>
      </p:sp>
    </p:spTree>
    <p:extLst>
      <p:ext uri="{BB962C8B-B14F-4D97-AF65-F5344CB8AC3E}">
        <p14:creationId xmlns:p14="http://schemas.microsoft.com/office/powerpoint/2010/main" val="99770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782664" y="1015663"/>
            <a:ext cx="10047066" cy="58423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Ink Free" panose="03080402000500000000" pitchFamily="66" charset="0"/>
              </a:rPr>
              <a:t>English– is based on a whole class text that is normally linked to that term’s topic. Whole class reading also takes place daily to help children to become immersed in a text. This means by the end of the half term they will have read and understood a novel in great detail. </a:t>
            </a:r>
          </a:p>
          <a:p>
            <a:pPr algn="ctr"/>
            <a:endParaRPr lang="en-US" sz="2400" b="1" dirty="0">
              <a:solidFill>
                <a:srgbClr val="002060"/>
              </a:solidFill>
              <a:latin typeface="Ink Free" panose="03080402000500000000" pitchFamily="66" charset="0"/>
            </a:endParaRPr>
          </a:p>
          <a:p>
            <a:pPr algn="ctr"/>
            <a:r>
              <a:rPr lang="en-US" sz="2400" b="1" dirty="0" err="1">
                <a:solidFill>
                  <a:srgbClr val="002060"/>
                </a:solidFill>
                <a:latin typeface="Ink Free" panose="03080402000500000000" pitchFamily="66" charset="0"/>
              </a:rPr>
              <a:t>Maths</a:t>
            </a:r>
            <a:r>
              <a:rPr lang="en-US" sz="2400" b="1" dirty="0">
                <a:solidFill>
                  <a:srgbClr val="002060"/>
                </a:solidFill>
                <a:latin typeface="Ink Free" panose="03080402000500000000" pitchFamily="66" charset="0"/>
              </a:rPr>
              <a:t> Mastery– is about deepening children’s understanding, use and manipulation of all things mathematical. </a:t>
            </a:r>
          </a:p>
          <a:p>
            <a:pPr algn="ctr"/>
            <a:endParaRPr lang="en-US" sz="2400" b="1" dirty="0">
              <a:solidFill>
                <a:srgbClr val="002060"/>
              </a:solidFill>
              <a:latin typeface="Ink Free" panose="03080402000500000000" pitchFamily="66" charset="0"/>
            </a:endParaRPr>
          </a:p>
          <a:p>
            <a:pPr algn="ctr"/>
            <a:r>
              <a:rPr lang="en-US" sz="2400" b="1" dirty="0">
                <a:solidFill>
                  <a:srgbClr val="002060"/>
                </a:solidFill>
                <a:latin typeface="Ink Free" panose="03080402000500000000" pitchFamily="66" charset="0"/>
              </a:rPr>
              <a:t>Fluent in five – takes place daily to help develop speed and accuracy with arithmetic skills. </a:t>
            </a:r>
          </a:p>
          <a:p>
            <a:pPr algn="ctr"/>
            <a:endParaRPr lang="en-US" sz="2400" b="1" dirty="0">
              <a:solidFill>
                <a:srgbClr val="002060"/>
              </a:solidFill>
              <a:latin typeface="Ink Free" panose="03080402000500000000" pitchFamily="66" charset="0"/>
            </a:endParaRPr>
          </a:p>
          <a:p>
            <a:pPr algn="ctr"/>
            <a:r>
              <a:rPr lang="en-US" sz="2400" b="1" dirty="0">
                <a:solidFill>
                  <a:srgbClr val="002060"/>
                </a:solidFill>
                <a:latin typeface="Ink Free" panose="03080402000500000000" pitchFamily="66" charset="0"/>
              </a:rPr>
              <a:t>We will also teach Geography, History, Science, French, ICT, RE, PSHE,</a:t>
            </a:r>
          </a:p>
          <a:p>
            <a:pPr algn="ctr"/>
            <a:r>
              <a:rPr lang="en-US" sz="2400" b="1" dirty="0">
                <a:solidFill>
                  <a:srgbClr val="002060"/>
                </a:solidFill>
                <a:latin typeface="Ink Free" panose="03080402000500000000" pitchFamily="66" charset="0"/>
              </a:rPr>
              <a:t>Music and Art/ Design. Learning in these subjects is, where possible, linked to each term’s topics.</a:t>
            </a: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Curriculum…</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436087"/>
            <a:ext cx="10829729" cy="4536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Ink Free" panose="03080402000500000000" pitchFamily="66" charset="0"/>
              <a:cs typeface="Century Gothic"/>
            </a:endParaRPr>
          </a:p>
        </p:txBody>
      </p:sp>
    </p:spTree>
    <p:extLst>
      <p:ext uri="{BB962C8B-B14F-4D97-AF65-F5344CB8AC3E}">
        <p14:creationId xmlns:p14="http://schemas.microsoft.com/office/powerpoint/2010/main" val="85519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764788" y="0"/>
            <a:ext cx="1362269" cy="1436087"/>
          </a:xfrm>
          <a:prstGeom prst="rect">
            <a:avLst/>
          </a:prstGeom>
          <a:solidFill>
            <a:srgbClr val="FFFF69">
              <a:alpha val="0"/>
            </a:srgbClr>
          </a:solidFill>
        </p:spPr>
      </p:pic>
      <p:sp>
        <p:nvSpPr>
          <p:cNvPr id="16" name="TextBox 15">
            <a:extLst>
              <a:ext uri="{FF2B5EF4-FFF2-40B4-BE49-F238E27FC236}">
                <a16:creationId xmlns:a16="http://schemas.microsoft.com/office/drawing/2014/main" id="{61111317-A68C-4FFE-8EF4-32F9B58B4A25}"/>
              </a:ext>
            </a:extLst>
          </p:cNvPr>
          <p:cNvSpPr txBox="1"/>
          <p:nvPr/>
        </p:nvSpPr>
        <p:spPr>
          <a:xfrm>
            <a:off x="341194" y="1594623"/>
            <a:ext cx="10949569" cy="369332"/>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endParaRPr lang="en-GB" dirty="0">
              <a:ln>
                <a:solidFill>
                  <a:schemeClr val="tx1"/>
                </a:solidFill>
              </a:ln>
            </a:endParaRPr>
          </a:p>
        </p:txBody>
      </p:sp>
      <p:sp>
        <p:nvSpPr>
          <p:cNvPr id="22" name="TextBox 21">
            <a:extLst>
              <a:ext uri="{FF2B5EF4-FFF2-40B4-BE49-F238E27FC236}">
                <a16:creationId xmlns:a16="http://schemas.microsoft.com/office/drawing/2014/main" id="{3A0726E9-DF4C-44C9-BD82-66815727C069}"/>
              </a:ext>
            </a:extLst>
          </p:cNvPr>
          <p:cNvSpPr txBox="1"/>
          <p:nvPr/>
        </p:nvSpPr>
        <p:spPr>
          <a:xfrm>
            <a:off x="746078" y="1502838"/>
            <a:ext cx="10699845" cy="5348123"/>
          </a:xfrm>
          <a:prstGeom prst="rect">
            <a:avLst/>
          </a:prstGeom>
          <a:solidFill>
            <a:schemeClr val="bg1"/>
          </a:solidFill>
        </p:spPr>
        <p:txBody>
          <a:bodyPr wrap="square" rtlCol="0">
            <a:spAutoFit/>
          </a:bodyPr>
          <a:lstStyle/>
          <a:p>
            <a:endParaRPr lang="en-GB" dirty="0"/>
          </a:p>
        </p:txBody>
      </p:sp>
      <p:pic>
        <p:nvPicPr>
          <p:cNvPr id="11" name="Picture 10">
            <a:extLst>
              <a:ext uri="{FF2B5EF4-FFF2-40B4-BE49-F238E27FC236}">
                <a16:creationId xmlns:a16="http://schemas.microsoft.com/office/drawing/2014/main" id="{D63AB8C3-1964-4098-A667-7266A8A14241}"/>
              </a:ext>
            </a:extLst>
          </p:cNvPr>
          <p:cNvPicPr/>
          <p:nvPr/>
        </p:nvPicPr>
        <p:blipFill>
          <a:blip r:embed="rId3"/>
          <a:stretch>
            <a:fillRect/>
          </a:stretch>
        </p:blipFill>
        <p:spPr>
          <a:xfrm>
            <a:off x="1427356" y="1755716"/>
            <a:ext cx="2647956" cy="1742728"/>
          </a:xfrm>
          <a:prstGeom prst="rect">
            <a:avLst/>
          </a:prstGeom>
        </p:spPr>
      </p:pic>
      <p:pic>
        <p:nvPicPr>
          <p:cNvPr id="12" name="Picture 11">
            <a:extLst>
              <a:ext uri="{FF2B5EF4-FFF2-40B4-BE49-F238E27FC236}">
                <a16:creationId xmlns:a16="http://schemas.microsoft.com/office/drawing/2014/main" id="{9AA14A8C-B2CB-43C7-94ED-D99F676F23F3}"/>
              </a:ext>
            </a:extLst>
          </p:cNvPr>
          <p:cNvPicPr/>
          <p:nvPr/>
        </p:nvPicPr>
        <p:blipFill>
          <a:blip r:embed="rId4"/>
          <a:stretch>
            <a:fillRect/>
          </a:stretch>
        </p:blipFill>
        <p:spPr>
          <a:xfrm>
            <a:off x="4772022" y="1738025"/>
            <a:ext cx="2647957" cy="1758985"/>
          </a:xfrm>
          <a:prstGeom prst="rect">
            <a:avLst/>
          </a:prstGeom>
        </p:spPr>
      </p:pic>
      <p:pic>
        <p:nvPicPr>
          <p:cNvPr id="13" name="Picture 12">
            <a:extLst>
              <a:ext uri="{FF2B5EF4-FFF2-40B4-BE49-F238E27FC236}">
                <a16:creationId xmlns:a16="http://schemas.microsoft.com/office/drawing/2014/main" id="{853CFFD8-AE66-4C2C-A71B-0C5387F9F962}"/>
              </a:ext>
            </a:extLst>
          </p:cNvPr>
          <p:cNvPicPr/>
          <p:nvPr/>
        </p:nvPicPr>
        <p:blipFill>
          <a:blip r:embed="rId5"/>
          <a:stretch>
            <a:fillRect/>
          </a:stretch>
        </p:blipFill>
        <p:spPr>
          <a:xfrm>
            <a:off x="8021253" y="1695666"/>
            <a:ext cx="2596723" cy="1801344"/>
          </a:xfrm>
          <a:prstGeom prst="rect">
            <a:avLst/>
          </a:prstGeom>
        </p:spPr>
      </p:pic>
      <p:pic>
        <p:nvPicPr>
          <p:cNvPr id="14" name="Picture 13">
            <a:extLst>
              <a:ext uri="{FF2B5EF4-FFF2-40B4-BE49-F238E27FC236}">
                <a16:creationId xmlns:a16="http://schemas.microsoft.com/office/drawing/2014/main" id="{15DFF83A-79CC-4ED7-912D-D3EB8B094C28}"/>
              </a:ext>
            </a:extLst>
          </p:cNvPr>
          <p:cNvPicPr/>
          <p:nvPr/>
        </p:nvPicPr>
        <p:blipFill>
          <a:blip r:embed="rId6"/>
          <a:stretch>
            <a:fillRect/>
          </a:stretch>
        </p:blipFill>
        <p:spPr>
          <a:xfrm>
            <a:off x="2601705" y="4334992"/>
            <a:ext cx="2371586" cy="1791905"/>
          </a:xfrm>
          <a:prstGeom prst="rect">
            <a:avLst/>
          </a:prstGeom>
        </p:spPr>
      </p:pic>
      <p:pic>
        <p:nvPicPr>
          <p:cNvPr id="15" name="Picture 14">
            <a:extLst>
              <a:ext uri="{FF2B5EF4-FFF2-40B4-BE49-F238E27FC236}">
                <a16:creationId xmlns:a16="http://schemas.microsoft.com/office/drawing/2014/main" id="{FA9A6574-59C5-4A88-B13E-D327E7A04E32}"/>
              </a:ext>
            </a:extLst>
          </p:cNvPr>
          <p:cNvPicPr/>
          <p:nvPr/>
        </p:nvPicPr>
        <p:blipFill>
          <a:blip r:embed="rId7"/>
          <a:stretch>
            <a:fillRect/>
          </a:stretch>
        </p:blipFill>
        <p:spPr>
          <a:xfrm>
            <a:off x="6588238" y="4334992"/>
            <a:ext cx="2615004" cy="1717254"/>
          </a:xfrm>
          <a:prstGeom prst="rect">
            <a:avLst/>
          </a:prstGeom>
        </p:spPr>
      </p:pic>
      <p:sp>
        <p:nvSpPr>
          <p:cNvPr id="17" name="TextBox 16">
            <a:extLst>
              <a:ext uri="{FF2B5EF4-FFF2-40B4-BE49-F238E27FC236}">
                <a16:creationId xmlns:a16="http://schemas.microsoft.com/office/drawing/2014/main" id="{D216C668-C5F3-4832-8915-D265DC639043}"/>
              </a:ext>
            </a:extLst>
          </p:cNvPr>
          <p:cNvSpPr txBox="1"/>
          <p:nvPr/>
        </p:nvSpPr>
        <p:spPr>
          <a:xfrm>
            <a:off x="1890016" y="3631140"/>
            <a:ext cx="2615004" cy="523220"/>
          </a:xfrm>
          <a:prstGeom prst="rect">
            <a:avLst/>
          </a:prstGeom>
          <a:noFill/>
        </p:spPr>
        <p:txBody>
          <a:bodyPr wrap="square" rtlCol="0">
            <a:spAutoFit/>
          </a:bodyPr>
          <a:lstStyle/>
          <a:p>
            <a:r>
              <a:rPr lang="en-GB" sz="2800" b="1" dirty="0">
                <a:solidFill>
                  <a:srgbClr val="002060"/>
                </a:solidFill>
                <a:latin typeface="Ink Free" panose="03080402000500000000" pitchFamily="66" charset="0"/>
              </a:rPr>
              <a:t>Stargazers</a:t>
            </a:r>
          </a:p>
        </p:txBody>
      </p:sp>
      <p:sp>
        <p:nvSpPr>
          <p:cNvPr id="18" name="TextBox 17">
            <a:extLst>
              <a:ext uri="{FF2B5EF4-FFF2-40B4-BE49-F238E27FC236}">
                <a16:creationId xmlns:a16="http://schemas.microsoft.com/office/drawing/2014/main" id="{6E164A69-3509-4C12-BAFE-6476AA87EAB7}"/>
              </a:ext>
            </a:extLst>
          </p:cNvPr>
          <p:cNvSpPr txBox="1"/>
          <p:nvPr/>
        </p:nvSpPr>
        <p:spPr>
          <a:xfrm>
            <a:off x="5087324" y="3664219"/>
            <a:ext cx="2615004" cy="523220"/>
          </a:xfrm>
          <a:prstGeom prst="rect">
            <a:avLst/>
          </a:prstGeom>
          <a:noFill/>
        </p:spPr>
        <p:txBody>
          <a:bodyPr wrap="square" rtlCol="0">
            <a:spAutoFit/>
          </a:bodyPr>
          <a:lstStyle/>
          <a:p>
            <a:r>
              <a:rPr lang="en-GB" sz="2800" b="1" dirty="0">
                <a:solidFill>
                  <a:srgbClr val="002060"/>
                </a:solidFill>
                <a:latin typeface="Ink Free" panose="03080402000500000000" pitchFamily="66" charset="0"/>
              </a:rPr>
              <a:t>Time Traveller </a:t>
            </a:r>
          </a:p>
        </p:txBody>
      </p:sp>
      <p:sp>
        <p:nvSpPr>
          <p:cNvPr id="19" name="TextBox 18">
            <a:extLst>
              <a:ext uri="{FF2B5EF4-FFF2-40B4-BE49-F238E27FC236}">
                <a16:creationId xmlns:a16="http://schemas.microsoft.com/office/drawing/2014/main" id="{E44EEF26-E471-4068-8586-8BAF677A9780}"/>
              </a:ext>
            </a:extLst>
          </p:cNvPr>
          <p:cNvSpPr txBox="1"/>
          <p:nvPr/>
        </p:nvSpPr>
        <p:spPr>
          <a:xfrm>
            <a:off x="8284632" y="3654391"/>
            <a:ext cx="2615004" cy="523220"/>
          </a:xfrm>
          <a:prstGeom prst="rect">
            <a:avLst/>
          </a:prstGeom>
          <a:noFill/>
        </p:spPr>
        <p:txBody>
          <a:bodyPr wrap="square" rtlCol="0">
            <a:spAutoFit/>
          </a:bodyPr>
          <a:lstStyle/>
          <a:p>
            <a:r>
              <a:rPr lang="en-GB" sz="2800" b="1" dirty="0">
                <a:solidFill>
                  <a:srgbClr val="002060"/>
                </a:solidFill>
                <a:latin typeface="Ink Free" panose="03080402000500000000" pitchFamily="66" charset="0"/>
              </a:rPr>
              <a:t>Alchemy Island </a:t>
            </a:r>
          </a:p>
        </p:txBody>
      </p:sp>
      <p:sp>
        <p:nvSpPr>
          <p:cNvPr id="20" name="TextBox 19">
            <a:extLst>
              <a:ext uri="{FF2B5EF4-FFF2-40B4-BE49-F238E27FC236}">
                <a16:creationId xmlns:a16="http://schemas.microsoft.com/office/drawing/2014/main" id="{B846331B-88A5-4642-8666-A771A16BAF0B}"/>
              </a:ext>
            </a:extLst>
          </p:cNvPr>
          <p:cNvSpPr txBox="1"/>
          <p:nvPr/>
        </p:nvSpPr>
        <p:spPr>
          <a:xfrm>
            <a:off x="3197518" y="6203023"/>
            <a:ext cx="2615004" cy="523220"/>
          </a:xfrm>
          <a:prstGeom prst="rect">
            <a:avLst/>
          </a:prstGeom>
          <a:noFill/>
        </p:spPr>
        <p:txBody>
          <a:bodyPr wrap="square" rtlCol="0">
            <a:spAutoFit/>
          </a:bodyPr>
          <a:lstStyle/>
          <a:p>
            <a:r>
              <a:rPr lang="en-GB" sz="2800" b="1" dirty="0">
                <a:solidFill>
                  <a:srgbClr val="002060"/>
                </a:solidFill>
                <a:latin typeface="Ink Free" panose="03080402000500000000" pitchFamily="66" charset="0"/>
              </a:rPr>
              <a:t>Tudors</a:t>
            </a:r>
            <a:r>
              <a:rPr lang="en-GB" sz="2400" b="1" dirty="0">
                <a:solidFill>
                  <a:srgbClr val="002060"/>
                </a:solidFill>
                <a:latin typeface="Ink Free" panose="03080402000500000000" pitchFamily="66" charset="0"/>
              </a:rPr>
              <a:t> </a:t>
            </a:r>
          </a:p>
        </p:txBody>
      </p:sp>
      <p:sp>
        <p:nvSpPr>
          <p:cNvPr id="21" name="TextBox 20">
            <a:extLst>
              <a:ext uri="{FF2B5EF4-FFF2-40B4-BE49-F238E27FC236}">
                <a16:creationId xmlns:a16="http://schemas.microsoft.com/office/drawing/2014/main" id="{F44D3D1C-08A2-4D81-93E0-9E712E7258BB}"/>
              </a:ext>
            </a:extLst>
          </p:cNvPr>
          <p:cNvSpPr txBox="1"/>
          <p:nvPr/>
        </p:nvSpPr>
        <p:spPr>
          <a:xfrm>
            <a:off x="7244140" y="6138156"/>
            <a:ext cx="2615004" cy="523220"/>
          </a:xfrm>
          <a:prstGeom prst="rect">
            <a:avLst/>
          </a:prstGeom>
          <a:noFill/>
        </p:spPr>
        <p:txBody>
          <a:bodyPr wrap="square" rtlCol="0">
            <a:spAutoFit/>
          </a:bodyPr>
          <a:lstStyle/>
          <a:p>
            <a:r>
              <a:rPr lang="en-GB" sz="2800" b="1" dirty="0">
                <a:solidFill>
                  <a:srgbClr val="002060"/>
                </a:solidFill>
                <a:latin typeface="Ink Free" panose="03080402000500000000" pitchFamily="66" charset="0"/>
              </a:rPr>
              <a:t>Pharaohs</a:t>
            </a:r>
          </a:p>
        </p:txBody>
      </p:sp>
      <p:sp>
        <p:nvSpPr>
          <p:cNvPr id="24" name="TextBox 23">
            <a:extLst>
              <a:ext uri="{FF2B5EF4-FFF2-40B4-BE49-F238E27FC236}">
                <a16:creationId xmlns:a16="http://schemas.microsoft.com/office/drawing/2014/main" id="{43D4E0FE-36BE-473E-B2AD-E009F17427F8}"/>
              </a:ext>
            </a:extLst>
          </p:cNvPr>
          <p:cNvSpPr txBox="1"/>
          <p:nvPr/>
        </p:nvSpPr>
        <p:spPr>
          <a:xfrm>
            <a:off x="0" y="0"/>
            <a:ext cx="10829730" cy="1015663"/>
          </a:xfrm>
          <a:prstGeom prst="rect">
            <a:avLst/>
          </a:prstGeom>
          <a:solidFill>
            <a:srgbClr val="FFFF8B"/>
          </a:solidFill>
        </p:spPr>
        <p:txBody>
          <a:bodyPr wrap="square" rtlCol="0">
            <a:spAutoFit/>
          </a:bodyPr>
          <a:lstStyle/>
          <a:p>
            <a:r>
              <a:rPr lang="en-GB" sz="6000" b="1" dirty="0">
                <a:latin typeface="Ink Free" panose="03080402000500000000" pitchFamily="66" charset="0"/>
              </a:rPr>
              <a:t>      Key Topics…</a:t>
            </a:r>
          </a:p>
        </p:txBody>
      </p:sp>
    </p:spTree>
    <p:extLst>
      <p:ext uri="{BB962C8B-B14F-4D97-AF65-F5344CB8AC3E}">
        <p14:creationId xmlns:p14="http://schemas.microsoft.com/office/powerpoint/2010/main" val="268920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697996" y="0"/>
            <a:ext cx="1362269" cy="1436087"/>
          </a:xfrm>
          <a:prstGeom prst="rect">
            <a:avLst/>
          </a:prstGeom>
          <a:solidFill>
            <a:srgbClr val="FFFF69">
              <a:alpha val="0"/>
            </a:srgbClr>
          </a:solidFill>
        </p:spPr>
      </p:pic>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436087"/>
            <a:ext cx="10829729" cy="4536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9BEF86D2-71EE-4BD4-8796-8657E3D65E5D}"/>
              </a:ext>
            </a:extLst>
          </p:cNvPr>
          <p:cNvPicPr>
            <a:picLocks noChangeAspect="1"/>
          </p:cNvPicPr>
          <p:nvPr/>
        </p:nvPicPr>
        <p:blipFill>
          <a:blip r:embed="rId3"/>
          <a:stretch>
            <a:fillRect/>
          </a:stretch>
        </p:blipFill>
        <p:spPr>
          <a:xfrm>
            <a:off x="2133599" y="928173"/>
            <a:ext cx="8212250" cy="5929827"/>
          </a:xfrm>
          <a:prstGeom prst="rect">
            <a:avLst/>
          </a:prstGeom>
        </p:spPr>
      </p:pic>
      <p:sp>
        <p:nvSpPr>
          <p:cNvPr id="7" name="TextBox 6">
            <a:extLst>
              <a:ext uri="{FF2B5EF4-FFF2-40B4-BE49-F238E27FC236}">
                <a16:creationId xmlns:a16="http://schemas.microsoft.com/office/drawing/2014/main" id="{A2AE22E8-EF34-4369-B399-4D8FBA608A46}"/>
              </a:ext>
            </a:extLst>
          </p:cNvPr>
          <p:cNvSpPr txBox="1"/>
          <p:nvPr/>
        </p:nvSpPr>
        <p:spPr>
          <a:xfrm>
            <a:off x="0" y="0"/>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Year 5 Timetable…</a:t>
            </a:r>
          </a:p>
        </p:txBody>
      </p:sp>
    </p:spTree>
    <p:extLst>
      <p:ext uri="{BB962C8B-B14F-4D97-AF65-F5344CB8AC3E}">
        <p14:creationId xmlns:p14="http://schemas.microsoft.com/office/powerpoint/2010/main" val="48697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FFFF8B"/>
          </a:solidFill>
        </p:spPr>
        <p:txBody>
          <a:bodyPr wrap="square" rtlCol="0">
            <a:spAutoFit/>
          </a:bodyPr>
          <a:lstStyle/>
          <a:p>
            <a:r>
              <a:rPr lang="en-GB" sz="6000" b="1" dirty="0">
                <a:latin typeface="Ink Free" panose="03080402000500000000" pitchFamily="66" charset="0"/>
              </a:rPr>
              <a:t>             Home Learning…</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1053885" y="1017783"/>
            <a:ext cx="9911312" cy="5679350"/>
          </a:xfrm>
          <a:prstGeom prst="rect">
            <a:avLst/>
          </a:prstGeom>
          <a:solidFill>
            <a:srgbClr val="FFFFFF"/>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2060"/>
                </a:solidFill>
                <a:latin typeface="Ink Free" panose="03080402000500000000" pitchFamily="66" charset="0"/>
              </a:rPr>
              <a:t>Homework will be expected in on </a:t>
            </a:r>
            <a:r>
              <a:rPr lang="en-US" b="1" dirty="0" err="1">
                <a:solidFill>
                  <a:srgbClr val="002060"/>
                </a:solidFill>
                <a:latin typeface="Ink Free" panose="03080402000500000000" pitchFamily="66" charset="0"/>
              </a:rPr>
              <a:t>eSchools</a:t>
            </a:r>
            <a:r>
              <a:rPr lang="en-US" b="1" dirty="0">
                <a:solidFill>
                  <a:srgbClr val="002060"/>
                </a:solidFill>
                <a:latin typeface="Ink Free" panose="03080402000500000000" pitchFamily="66" charset="0"/>
              </a:rPr>
              <a:t> weekly. </a:t>
            </a:r>
          </a:p>
          <a:p>
            <a:endParaRPr lang="en-US" b="1" dirty="0">
              <a:solidFill>
                <a:srgbClr val="002060"/>
              </a:solidFill>
              <a:latin typeface="Ink Free" panose="03080402000500000000" pitchFamily="66" charset="0"/>
            </a:endParaRPr>
          </a:p>
          <a:p>
            <a:r>
              <a:rPr lang="en-US" b="1" dirty="0">
                <a:solidFill>
                  <a:srgbClr val="002060"/>
                </a:solidFill>
                <a:latin typeface="Ink Free"/>
              </a:rPr>
              <a:t>English and </a:t>
            </a:r>
            <a:r>
              <a:rPr lang="en-US" b="1" dirty="0" err="1">
                <a:solidFill>
                  <a:srgbClr val="002060"/>
                </a:solidFill>
                <a:latin typeface="Ink Free"/>
              </a:rPr>
              <a:t>Maths</a:t>
            </a:r>
            <a:r>
              <a:rPr lang="en-US" b="1" dirty="0">
                <a:solidFill>
                  <a:srgbClr val="002060"/>
                </a:solidFill>
                <a:latin typeface="Ink Free"/>
              </a:rPr>
              <a:t> homework will alternate each week- after the half term both will be expected weekly.</a:t>
            </a:r>
            <a:endParaRPr lang="en-US" b="1" dirty="0">
              <a:solidFill>
                <a:srgbClr val="002060"/>
              </a:solidFill>
              <a:latin typeface="Ink Free" panose="03080402000500000000" pitchFamily="66" charset="0"/>
            </a:endParaRPr>
          </a:p>
          <a:p>
            <a:endParaRPr lang="en-US" b="1" dirty="0">
              <a:solidFill>
                <a:srgbClr val="002060"/>
              </a:solidFill>
              <a:latin typeface="Ink Free" panose="03080402000500000000" pitchFamily="66" charset="0"/>
            </a:endParaRPr>
          </a:p>
          <a:p>
            <a:r>
              <a:rPr lang="en-US" b="1" dirty="0">
                <a:solidFill>
                  <a:srgbClr val="002060"/>
                </a:solidFill>
                <a:latin typeface="Ink Free" panose="03080402000500000000" pitchFamily="66" charset="0"/>
              </a:rPr>
              <a:t>Children will also be given a spelling list to practice at home with a new pattern each week. Year 5-6 Spellings are on </a:t>
            </a:r>
            <a:r>
              <a:rPr lang="en-US" b="1" dirty="0" err="1">
                <a:solidFill>
                  <a:srgbClr val="002060"/>
                </a:solidFill>
                <a:latin typeface="Ink Free" panose="03080402000500000000" pitchFamily="66" charset="0"/>
              </a:rPr>
              <a:t>eschools</a:t>
            </a:r>
            <a:r>
              <a:rPr lang="en-US" b="1" dirty="0">
                <a:solidFill>
                  <a:srgbClr val="002060"/>
                </a:solidFill>
                <a:latin typeface="Ink Free" panose="03080402000500000000" pitchFamily="66" charset="0"/>
              </a:rPr>
              <a:t> home page as well as additional resources.</a:t>
            </a:r>
          </a:p>
          <a:p>
            <a:endParaRPr lang="en-US" b="1" dirty="0">
              <a:solidFill>
                <a:srgbClr val="002060"/>
              </a:solidFill>
              <a:latin typeface="Ink Free" panose="03080402000500000000" pitchFamily="66" charset="0"/>
            </a:endParaRPr>
          </a:p>
          <a:p>
            <a:r>
              <a:rPr lang="en-US" b="1" dirty="0">
                <a:solidFill>
                  <a:srgbClr val="002060"/>
                </a:solidFill>
                <a:latin typeface="Ink Free" panose="03080402000500000000" pitchFamily="66" charset="0"/>
              </a:rPr>
              <a:t>Children will have opportunities to read in school time throughout the week, but we strongly encourage home reading too. We ask that you use the reading record to record this. </a:t>
            </a:r>
          </a:p>
        </p:txBody>
      </p:sp>
    </p:spTree>
    <p:extLst>
      <p:ext uri="{BB962C8B-B14F-4D97-AF65-F5344CB8AC3E}">
        <p14:creationId xmlns:p14="http://schemas.microsoft.com/office/powerpoint/2010/main" val="95355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AABFE4"/>
          </a:solidFill>
        </p:spPr>
        <p:txBody>
          <a:bodyPr wrap="square" rtlCol="0">
            <a:spAutoFit/>
          </a:bodyPr>
          <a:lstStyle/>
          <a:p>
            <a:r>
              <a:rPr lang="en-GB" sz="6000" b="1" dirty="0">
                <a:latin typeface="Ink Free" panose="03080402000500000000" pitchFamily="66" charset="0"/>
              </a:rPr>
              <a:t>   Communication…</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436087"/>
            <a:ext cx="10829729" cy="4536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Ink Free" panose="03080402000500000000" pitchFamily="66" charset="0"/>
              <a:cs typeface="Century Gothic"/>
            </a:endParaRPr>
          </a:p>
        </p:txBody>
      </p:sp>
      <p:pic>
        <p:nvPicPr>
          <p:cNvPr id="9" name="Picture 8">
            <a:extLst>
              <a:ext uri="{FF2B5EF4-FFF2-40B4-BE49-F238E27FC236}">
                <a16:creationId xmlns:a16="http://schemas.microsoft.com/office/drawing/2014/main" id="{156097D5-DBC1-4CC9-AA19-D0F569A5A04B}"/>
              </a:ext>
            </a:extLst>
          </p:cNvPr>
          <p:cNvPicPr>
            <a:picLocks noChangeAspect="1"/>
          </p:cNvPicPr>
          <p:nvPr/>
        </p:nvPicPr>
        <p:blipFill>
          <a:blip r:embed="rId3"/>
          <a:stretch>
            <a:fillRect/>
          </a:stretch>
        </p:blipFill>
        <p:spPr>
          <a:xfrm>
            <a:off x="228633" y="1668288"/>
            <a:ext cx="2599026" cy="1876681"/>
          </a:xfrm>
          <a:prstGeom prst="rect">
            <a:avLst/>
          </a:prstGeom>
        </p:spPr>
      </p:pic>
      <p:sp>
        <p:nvSpPr>
          <p:cNvPr id="2" name="AutoShape 2" descr="data:image/jpg;base64,%20/9j/4AAQSkZJRgABAQEAYABgAAD/2wBDAAUDBAQEAwUEBAQFBQUGBwwIBwcHBw8LCwkMEQ8SEhEPERETFhwXExQaFRERGCEYGh0dHx8fExciJCIeJBweHx7/2wBDAQUFBQcGBw4ICA4eFBEUHh4eHh4eHh4eHh4eHh4eHh4eHh4eHh4eHh4eHh4eHh4eHh4eHh4eHh4eHh4eHh4eHh7/wAARCACAAR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vnT4KfFC9Gv/ABB+3aT42122k8V3S6e1vp0tzHbxLtURZJxHgj7vAFfRdcp8OfCP/CIjxDGtxHNFquuXOqxhU2mMTbSUPY4IPTtigDyH43/EDXrjXvh02g6H430iQ+Joo5oJIBbi9i2EvFtMgD5A/i+XrzXofxD+IOt6HpOk2ej+FJpfFWvXbWmlabezxqoKrveWV42YBFXJIByeB3q98SPCN94j8V+BdUtmj+z6DrDXtyrPtJUwSICOOSGK8ccGq3jfw14ok+JOjeM/DcOk372em3Gnta6jdSQLCZXRvOQpG+44TaV+XIxzQBHoXjjX49V8QeFfE+m6db+ItK0pdUgmtJGNpeW7BgGAb5kIkRlZST2IPNc1F8ZtX1LwL4fm8PaBaal4u1PQ11q6s2maO0sLfblpJXwSAxBVF5JPsCa7DRvAt35Ov6n4g1aO/wDEmu2RspruGDy4bWAK2yGFCSQil2bJJLEknHAGf8IfhLp3gH4e3Xh1r+XUdT1GAx6jqcg+eb5CiBQSdqIuFVc8Y96AM7x18cdH8L/Cvw94w/s6W81HxDaW9zp+krJtkYSqjEs2DtRN4y2OpA716F408R6f4R8I6l4m1bzBZadbNcTiNdzEAdAO57V5l4T+A9jaeANR0DxPrk2t6pfaTFo6aiIRH9jtIVAgjhTPy7SFcnOWbk9q0vFfw98b+JPh9rWg6543tNUvLqC3W1RdMFrah4ZFkzIAzuxkKgMQwAHRfUAwPgT8SPG3j/xeLuVbWbw3NYPPcrDp8kUWnTF18m3S4Y/6RJs3GTau1SAAa9zrhvDa/E7UNdtLjX4/D/h7R7VW8yx06ZryW8fBAzI8aCJAecKpY+oruaAPLvgfqWra54q+JGsXuo3Fzp48Rvp2nQvIxjhjtkVG8sE4GXLZx1IzXqNeYaF4D8Y+D73WofBfiTRk0fVNRl1JbXU9Nkle0llOZFR0lXchbkBhkdM10en6H40ZlbV/HKN8wLJp2kx26kDqB5jSnn65oA8g1f41+JvEnxGuNA+HawyjTdUisPsT6bJNJekSAXMssuQltBGu7axyzMOmK9D+I2veJr3x/ovw98HapDpF5c2c2p6nqTWi3DWtqjBECIx27nkOPmzgKxxxWJ4R8K/Fbwt4ePgrQv8AhFrSxjup5I/EMksk1wY5ZnkJNrsCmYb8ZMhXvg9Ku+K/hj4k1jx/d6xZ+Mm07S9V022sNUMMBW+McLO2yGUHbGJDIxYhcj+HGeACv8GPHeueIviT4x8I3Gu6X4i0zw3Hbp/alvaeRLJPIX3IQrFGC7GBKgcjpT/DHxguNee80LTtAW/8W2+pXto+nwT7YLeKCdohcTysP3aNgY4LMchVODjd+HXw7i8D+MvEF5owsLbQNTt7NLexiiYSW7wRmM/NnBUjn1ySSfU+EvgFvBeqeM9SuZLae68Ra/NqImjzuEDAeXG2QOVO/pkfN1oAlTxzd2PxB0zwXrum2sF1daJPqtxeW90Wgh8qQKUG5VJGGzuOPpWP8Pfi2fGHj3+xI/Dd1Y6Pe2E19oupzSDOoRwyrHI4jx8iEupUk5I5wMimfE74Rjx38R9M16+1qW20WLTH0/UtPhXa97GZVlEZk6rGSoDAckDGea2vHXgG41fUvDuseGNbTw1qmgJNBaSLZLPF9nlQI0RjJUYAVSvOAVHBoAp/EzULOx+Jfw7tpNBs9TvNQv7iCG4uCzGxRYTI8sa/dD/KBuxkA4zzW18QfGQ8J6h4XtW05rsa9rMWl7hKE8gurNvxg7vu9OPrXJa18KdbhufCd/4W8W+Xqehteme+1qBr57hrpVEk2A6gONvyj7oBxjAxS+PvhNq/iHw14e0208c6nFqOmawNRn1a6AluHLIyuYhwkRAb5ABtX0zQBJqnxgjh+JNh4b03w/Pe6K+rLot7rfnBYob542dYUXBMmNuGOQFLAcmu38feKNP8G+FLzxBqKTSxwbUjghXdJPK7BI4kHdmdlUfWuc174WaNP8NLHwV4enbQk0u5gvNNukjErQ3MMgkWVwSPMJYEtkgnceax/EPw3vhon9r6l42Fzrttq9trEt/qke2xUwBgkQgDgRRAOx4bdu5JNAFLxn4m+K/hXwNf+OdcvfB9gkNq7roZtppXSQr+6iFwHHmSl9qkBADk4PGa9L8Ca/D4q8FaL4kt12R6nYw3QX+7vQNj8M4rkI/CtrZRS+O/iL4li8QXFhA9zBIyCDTtPTaSXgiyRux/y0dmbHQjpVv9nexm0/4JeFLa4t3t3NgsoicEMiyEuqkHoQrDjtQB31FYXjqz8UX2gNB4P1iy0jVPOjYXF3a+fHsDfOu3I5I7/wD6xH4qsvFt02j/APCO65p+niG7R9T+0WRl+0wAfMifMNhJ75/H1AOhorA1qz8VzeLNHutK1qwtdDhEn9p2ctmZJbkkfJsk3DZg+351v0AFFFFAEV5a295btb3cEc8LY3RyKGU4ORkH3ANS0UUAFUda1aw0e2juNQm8tJJViTClizMewHPufQAmr1c743gv57aEadodlqk/zAG6VSsecf3iMZ9RnGOhoAut4i0VYEmkvkiSQMVMgK8KSCeRwMqcZ644zQ/iLQ0heZtSgEUc/wBnZyTtEnPy56ZwCfpzXLTW/iOWxhWTwRojyRxhVVpVKxoWIKgeoGG9OfXgRhdaazhsf+EN0ie3MzFUjCPFGQCVzg4zgKh4HTPPSgDqP+Eq0H7U1qdQUShBIFKMCwJIGOOTx0HOMHpT4/E2hSvti1KGQCJpi6nKiMYy+em3kDPQ1y72viAxMsfgrQnG/wCQGRfkBCHnrk8AHp90Hmr2l6fqbXd3Hc+GdJsrWW0kUbI0fezbcI3P3eDnjB46YoA27LxNoF7dtaWmrWs86xmRo0fJCjqaik8W+HFdU/ta3ZmAICnORnGfoO57Vy2iw+M7bURN/wAIpodtHLIocIVV1idVZgSpOSr+Zk9CWGMgZNrUdMv4dTdbTwToctgsZijchA4jA24x06AEDjIwMgigDoH8V+H1F1t1SGVrT/XpHl2T5gvIAz94gH0zS6b4q8P6gyJa6pbvI8Rm8snawQZySDyOh4Poa5a5XVbZfskfgfTpY7hkRljjUq2GH3sHAGPm3HoRjB+9UksXiRFnaPwbpLyTJJFK0UyxiRSGJ+bOQGY+/XP0AOkPivw6GVTqsG9l3KnO4jIHTGc5I46nNRReMvC8ixH+2bZDKAVWQlG/IgEc4HsSB1rDfTtUiksPs/gnRjIYMTS5TbCxY4A7nAVSevXgnFOs7DVGguJ7rwbpKG3t0EFsqx5kbcd6h84A24xkAZOOcZoA228YeG1kCf2pHkhs/K2BjHXjj7wHPUnHWn3XirQbexF619vhM3kAxxs5L4zjAGeg69K5o22uG9nlbwPpMkRcs7RmMtcHI5BJ46ZBPqOmKVbDxCmhQWsfhbRbaSK9URqSJlRApXzfmI+b7uDkk9Md6AOntvE2hXN4lpbajFPO43BIwWwu0tk4HAwDye/HWi18U+Hbq8is7fWLSW4m/wBXGr5LckfzBH4Vh6Na6tax3+oSeDtItLyGNfsqwSIGmPO4FuijBOOe569aoxW/ibT7oSaf4M0VdoIhaHYnl8EZB3ZOfk7Dp+QB0yeLfDjYB1WBC0jRqHypJXrjPbHIPQ9qlh8T+H5kuXi1e0dbXHnsJOEyccn61zOo2mofap0s/BOl3qQv5KSSIkZddgVmwT0ILr04A7g1P5GsxafLG3hbTJJry4UNbpEvliNYgwLtuwf3g2g8Y64OKANZvGfhsXUduNSV2c8MiMyDjPLAYH41bu/Eeh2kzw3Op28UiSCNgxxhj2/x9O9cpDbeIFcPD4F0OApKqLudAfLHQ8dMYA/HI6YpF0/WptUR7jwbpEkE1wskzsVkdSxBZtxbkqcjGMHGR6UAdIvjDwywfbrNqdmNw3HIyCc/TAJz6c1NaeJtDurGS8hv08mIoJCwKlC/3QQQME1y9xDrj+bLZ+CdMaIlwiSKis4B2oGBPHy5J/LHc2oLa+bR38jwlpUBnuSskUiqEMaZVXYHB5PIHpn1oA6A+I9DWCCZtShWOfzPKJyN3l/f+mO9MbxR4fVyh1W33BzGeT94dfy7+neuc1Wz1+e6tdnhXRriGO1WRoZQmRM5zIqtn5eSTnaeR1OeE0fRbxCZ7zwfpFsYIZJIlSQEPLgbVGThc8DkEDbx1oA6Cbxd4dieOM6lGzSMFUIrNyRlScDgEYIJ4III61Hd6t4T16xuNLvLiwv7S4jdLiCdQ0bpt3MHDDGNvPPbnpXPTabr4Ekdv4R0QxsQYS0Ua7GCAB2G455ZhjsF754fYaZqi61DqNx4c0+JJna2mjGweTAVXcx+chiTkdOi9OcUAYkfhL4OafMBJYmSLT1V4rK7ubqa2hx8wCQSMYwRlTgLxlfUV3R8Y+GUmaB9VgjZGVPmBUEsMjBxgjHOa5wW/iIrbNJ4H0eMiUM6oY5CFxggEkfMNqjvkY6dKc1trkNsrW/gTSRIZlZkzGAuOjbt3JwfQY5HPWgDqYfEuiTXEUMV8jmWTyo2Cnaz4B2g4xnBB+hBqCDxj4ZmQsusWw2sqsGbBUtnGR26H6VgRw+Ikt4Efwjo5mhy0ROxVVwqgFQG4JA247YXkjpJ4q0jUhLbx6L4U0a5gIjknE8ceAQ4VkGSOSjEg9BtPUkCgDe/4S3w7/0FYexHB5BGeOOe35j1FPHifw+baW4Gq2/kxKrO+TgBiQDnvyrD2Kn0Nc5HZ+IhpkU83hXRm1NLrYSioQYgpYtyRt3OFHGSM5wcYqjFpWvxxXG3wRo+ydw7wNOHUkEgdeBtBbgAZ3dqAOwXxRoLzLDFqMUsrTCELGCx3Fto6DpnjPStmuItbfWItVspZfB+h20UUiiS5Eq5jUKuWXjpjgZ5ynQAg1L/AGj4+i+0P/YVncAyEQoJVQquRjJ3nOQSPwBxzgAHZUVT0Vr99Lgk1REjvGXdKiDhCT93qc4GBnPOM1coAK5b4gvY+XYR3mq39hmYun2TGW24yT7DI6etdTVTUbjTbMx3WoS20G3cI5ZiBjgsQCenCk/hQB5xdXvheSzhtINa10R2zM+EdjvMgBCsTzxsI9B84PJq74K8N6Hcwyto+pavBFBKFktpJMKG6sMdxk5B6ZGea7eGTSVVp4mslDfedSozgDqfbinte6bbypG11axSSsAq+YoLlgSPrnBPvQBzKeAbWOwW0i1vWI0UDGy4wCwYncR3yCR6c1Z1bwi2oTXDtrmpW4kjWKMQyYKKFA5JzkkjOfWtr+2dJyg/tK0y7FFHmryRnI/Q/lU0t/YxCNpLy3QSbdmZAN2SAMeuSQPxFAHMyeA7N5JZf7X1ZJZECmVLghwck5z68kD05pJfAltJBHE+s6qQNwc+f99SuNvoByfzrpxfWWAftlvyAR+8HIJwPzPFIuoWDNKovrYmElZR5q/IRjIPpjI/OgDC0nwkmn6sl6urX8scY/dwvISFJDA/8BwVwMcbRVIfD6z8kQvrGqNCVZXh87Eb7uvyjpnnOOvtXUtqOnrcLbtfWwmbOE80bjgAnj2BH50S6jp8UXnSX1sseVBYyjHzHC8+56UAcx/wgcWVJ8R68WCsM/avUD8sHP4EjpVmPwbbrZ3Fu2qajL59sbdmkl3YU7M8dP4ePTc3rXRLdWrSCNbiEuWKhQ4yWAyR9cVA2raUqys2pWgEJIkJmX5CMcHnjqPzFAGPong+10nUYLq11LUjHAhVLd58xDgjOPxz9QD2qsvga3aAw3GsancKW3fPJnDbiwx7ZIOPVR6V0j6lp6uqNfWwZgWUGUcgHBNKNQsTLJCLy38yMqrr5gypbO0H0JwcUAc3J4IhkiaJ9a1VkYFWBmzuHHX3IGCe4JFT6j4PivtQubmTWdUjjnQIIIptiRgKVG3HcZyD6gVvC+sSyqLy3y/3R5o55xx+PFK15aLEJWuoBGSVDGQYJHUZ/A/lQBzg8GqsaxrrF8oM7TSuGxI7bFRfm7YC578kmoovAsSiJm8Qa08iS+Zu+0Y7k4x0xk/pW/BrmjXDpHDqtlI7xecqrMpLJgHcBnpgg596ne/sUERa8t1EsnlRkyD5nwTtHqcA8e1AHO2ngm1tdUgv49V1IvFJG5Vpch9mflPsSSSPUk/SU+EV8m/j/trVM3ioC3m8oQ24kemT1AxxxWvPrOkQzLDNqdmkjgsqtMoJADEnr22N/wB8n0qUalp/lrJ9vtdjdG81cHjPr7igDmpvAySFv+Ki1pAScbbjDD5Ng5/Wlk8CWkht2k1fVXaFw+TP1IHHHQY7eldPFeWcsoijuoXcjIVXBJHtUc+p6dBH5k1/axpnG5plAzkD19SB9TQBz8HgtItOvrb+3NUea8Cq1yzjeig5wvHAJJP1pV8E232mKaTVtTmCujyJLNuWQo+8ZHr/AAk9149635dU02IxCS/tkM2PLDSgF89MevQ/lUgvLQglbqAjaX4kH3R1P0FAGBN4QjmkLPrGp4ZmLbZdpIJORkeoJBPXAHTFU2+H1iyTKdU1FvOZS26XIOBjBHcEcfgPSurF5aFdwuoCN+zPmD73936+1Rx6npsjOqahasY8FwJV+XPTPPegDmbvwHDc+X5mvaufJOYT53K8Y69+OPpxVtvB8LaddWUmralIlxcRzbnlyyeXjaAfqAfwroI7u1kn8iO4ieXDHYrgn5SAePYkfnUFvq+l3Ehjh1G1kcDlVlBI6/8AxLfkaAMO+8E2V6LPz9Qvs2iOqMsmCCxJJB7Yzx6bV9KkXwmq6OmnDWtU4uhcGYzZkJ/u5Pb+uTW+by0Xfm6gGzG7Mg+XPTPpUC6vpbJG66jaFZCQjCVcMR1/LBoAw4vBwXl9b1KVsIMvJkYXtj0IwCO+ATULeBk2lV8Qaz1kOWuMn5xj+Xfr6EV00eoWElutwl7btEyh1cSDaVOMHPpyPzol1CxiZFlvLdC+doaQDOBn+XNAGLceE7a5mtWuNQvpo7dIV8ppPlk8sgjcO4JUEj1qO78IfaJpZP7d1WISszOqS4zlgw+hGMZ9DituLVNNk/1eoWrfukmOJR9xvut9D2NPm1CwhSRpb22RY928tKBtwMnPpgc0AS20Mdvbx28QIjjUKoJJOB7nrUlVtP1Cx1GIy2F5BdIMZaJwwGQCM49iD+NWaACuf8azwrb2dvc6Fd6vFJcpIVhXIjMbB1ZvxAwO+K6CsrxJpuo6lDAmn6xJpjRuWdkj37xjAHUfWgDh/smmySqJfBOsGQsoaNpZChxnG7sVGMH6jgg5qe6NnqE0txqHgvV98zbz87nlhtbAH3Wwg9AfUd9FPBerJDGo8X3zPDH5cTshyBt25OG5Oefr7Vpf8I/qzaza3k/iO4ktIBHutAhVZGVepIbPLfN79DmgDkWOlW4k+z+DNVRJbV0kaVpEQI20SA54BwpGe4HHBNW72K2kktY18J6hJYGyiIdp5VZBuKoGUA8qrBj1YZPGVNbS+FtYRWjj8WXqo7liCmSu7G7aS3GTuxnO3Ix0yZbHw7rVte29w3iy9njhJLQyRgrIdoHzc5xnnGfy60Ac3o2kaLLdoreENUsYY0E4lnuHVV2Fmw3OB82e/wDEO2ahuLfQNQ86/uPBesn7chkZx5hchzvycfdzuOAOh4IHWvUTyMHkUUAeaa3p2kwXQ07/AIQ3ULyBYm3nfIQuQsm1T0Iyx7/eU8dKmt20pdHWzHg3VI7eWUSeSEk3eZs2AtxwMYwc+pwDXotFAHmGkrplrqEN5Z+CdbjuAzSgs0uA7KVIOeOijr3IPvVWK10FkvZLXwbfvfWiQ7kknlL53hFGQCRhVyP9kDOM16zSAAEkAAnr70AeT/2fo8dvJDcfD7WGZMF/3jyKX3gHaepHU5x68c5OibXSToDzSeDNaERvsi2DsZCERmDYByF5ZdvTJxzmvSKKAPMtI02xvtbjtrjwReQ2zsFa5mmkLL8uV3AjG3CkHB4zjvUUS2y6fHYSeAtTW0jmdLcW8jjchIJZ8hSOY1x7heQOa9SooA85uLexvY7/AFCfwXfrNBFG0SvI43gAKqqFGRweQAfu89BTLZbb+zLexuvBOpokUvmsgldwsrHkoccng88DBxkAmvSaKAPKrWTRrOZ7PTPB+pm6uYym2aSVWKOoDMcglVGSpPXg4yDmp7zSdKsZYbW38C3k9tPaLPcBXfehfIMeOhYcfxD14xmvTcDduwM9M0tAHAxPDbppGqQ+EdTjdI518sSMXgQvycDgli5bnBwpI6Csaz0+1ktLpbfwRqENr5RkdJ7iZXlkVwFAAB4y5Oeu0NxXq9FAHl62+nXMaXH/AAgOrKzyhirzMpySzAHHYZIweBwOnNXPsWj6QliLTwfqrPfWLRypEXxCpBbY56ZJGCe2fevRKKAPNGtLK8sprZfBd9GkBE4jkllQvOSsS8gcrt3MT1xkkZY1WnbTXlR5vBGrxM8giaWeRwW8xQrD5ck8Y7fd3HrxXqlFAHnFlqlj4d36lF4T1S0VothklduAOiEHOBgjpnn1wSJNVh0mS7MDeENUdp599w0YdV3y+W7MxH3sEDpnBj7V6GQCOQD9aKAOBs4tNtxqVlN4dv7a1tpprprnzJCZfLXbv3EAncuQBk+w71mNBpMSxTDwLrKM0kS/uXk3KVIAZenTg5OM8+5r1GigDy+eHTWvVkbwRqTCBYI4JIXmyMKgBAIGNqqoz6qc461INN0ltIhvx4L1sSSMyi389/MiTI5HzcHLkY4/i5wM16ZRQB5vb2Ok65qVtDfeCdVhM6KweZ28qIKAgzzgHanT2HcjPRyeBPC0kwmbS1MgQpu8xs4Off3J+prpaKAKWjaVY6Pata6fCYomfeVLlucAd/YCrtFFACSMqIztwqgk/SvItH+Peja1Zm+0PwF8RNWsfMeNLqz0PzInKsVbawfnkGvWb3/jzn/65t/KvF/2O7dbr9nmyt2kmjEl5fLvikKOP9Ifow5BoA2/+Fyr/wBEs+KX/hOn/wCLo/4XKv8A0Sz4pf8AhOn/AOLqxZ6X8Q9OsrVrW9nuZBYRC5hu7hZfMuGZhIQ5bK4XaRjitPQZPHkltr1rq0EaOLX/AIls0bxqfMKMNuAzHg7fmYjJ7CgDE/4XKv8A0Sz4pf8AhOn/AOLo/wCFyr/0Sz4pf+E6f/i6mvZfizaNZ2lrbW9/Gs0YmuW8lC8ZWLfuG8YKlpsEcnYvXPNrT9N8fQ+C9e+0aldPrkxjNhl4m8tVhiyF/hyX83luvX0oAz/+Fyr/ANEs+KX/AITp/wDi6P8Ahcq/9Es+KX/hOn/4urcU3xYla8EkNhCBNK0GIoz8ojlMag+YchmEIJIBG5u3I3/DS+Mo9bdNcmt7jTykwV1iRGBDReUeGJ+YNLn02L0zyIDlf+Fyr/0Sz4pf+E6f/i6P+Fyr/wBEs+KX/hOn/wCLroPCg8eLqFs2uC3FmQY5YlClkxChD7txJJk3rj0wfc83Da/Fm1tbUBmupLI3EhLzxE3RlVyiPyOIjgDpnK56GgCT/hcq/wDRLPil/wCE6f8A4uj/AIXKv/RLPil/4Tp/+LptlD8Xbq4jnu5/sTCMnYq27Rkqt0BuAYnLE2ucHA5xjFdR4Um8bT3GsRa9b29suAdPmUJtBIOV2qxJCnbyTzzwKAOZ/wCFyr/0Sz4pf+E6f/i6P+Fyr/0Sz4pf+E6f/i6nlu/jBJp07jTdMt5/MQoqFJG2NncAC4Usu0ZyQCJOOV52vElx8QILHS5dEsdPu7k24a/ichAsi7WZUy38fzoOTtJUkkZoA57/AIXKv/RLPil/4Tp/+Lo/4XKv/RLPil/4Tp/+LrW0m18ff8JVbS6lKP7OWYed5UihGXy5cnaST98x8ew96palJ8U4JNSTS4I5YzdyGF7hYWKwmX5PKxIN3ydRJtxxjNAFb/hcq/8ARLPil/4Tp/8Ai6P+Fyr/ANEs+KX/AITp/wDi69D0FtRbTozqq7bvavmhVUIG2Lu24J+Xdnqc9e2DV+gDy3/hcq/9Es+KX/hOn/4uj/hcq/8ARLPil/4Tp/8Ai69SooA8t/4XKv8A0Sz4pf8AhOn/AOLo/wCFyr/0Sz4pf+E6f/i69SooA8t/4XKv/RLPil/4Tp/+Lo/4XKv/AESz4pf+E6f/AIuvUqKAPLf+Fyr/ANEs+KX/AITp/wDi6P8Ahcq/9Es+KX/hOn/4uvUqKAPLf+Fyr/0Sz4pf+E6f/i6P+Fyr/wBEs+KX/hOn/wCLr1KigDy3/hcq/wDRLPil/wCE6f8A4uj/AIXKv/RLPil/4Tp/+Lr1KigDy3/hcq/9Es+KX/hOn/4uj/hcq/8ARLPil/4Tp/8Ai69SooA8t/4XKv8A0Sz4pf8AhOn/AOLo/wCFyr/0Sz4pf+E6f/i69SooA4b4b/E7RfHOtavotnpOvaTqekLE13aatZfZ5FEgJU43H09q7mvEvhb/AMnT/Fj/AK9dL/8ARTV7bQBFe/8AHnP/ANc2/lXjv7F3/JBNN/6/r3/0oevYr3/jzn/65t/KvHf2Lv8Akgmm/wDX9e/+lD0Aez15vHa3H/CwdGluNW06C1W+uzaxxabPFPdsYpMxvKW2NtBLdOdgxXpFeVWkmi/8LT0tIbC8udR+3XfmbpL7y7E+VJmQK7GD5vu8AD5+KOoHqtFFFABRRRQAUUUUAFFFFABRRRQAUUUUAFFFFABRRRQAUUUUAFFFFABRRRQAUUUUAFFFFABRRRQAUUUUAeJfC3/k6f4sf9eul/8Aopq9trxL4W/8nT/Fj/r10v8A9FNXttAEV7/x5z/9c2/lXg/7L8OqXH7LYg0RzHqUk9+tswfYQ5uHwc9vrXvF7/x5z/8AXNv5V4z+xvcQW37P2nTXE0cMYv7wF3YKBm5cDk+9AHSaja/ErRY7OHRZItVWS68ycSSBhDHmMGPdM+8gjzWzkkEgDjqySX4tLcokf9nSKbLcx8qMhZyrZU/vARtbaBgEEZyc9O8/tnSP+gnZ/wDf5f8AGuKi0+U+MbDVJfEnh2PTrG5nnWO3hKXEwkR1CyP5hVgC+fu8lR0oArakvxWtru5ksnW8VSqQpsgVZUWSX5jlhsZlMWTgjAOADXTeKJ/FseoWZ0W1D23ks0qp5bZlyMK5dlITGeUyc9scHY/tnSP+gnZ/9/l/xo/tnSP+gnZ/9/l/xoA4TQZvizMN+qW9rbiKdWVCsJaeMtDlWKuQuFM+CME7V/HU8TR+PodZvrzw69vPbmJEt7W52+WW8qXL5yGGH8oY75P1HT/2zpH/AEE7P/v8v+NH9s6R/wBBOz/7/L/jQB52bj4qw/ZmmhkkluAIiIYITsKi4YMymQouT5IY7uRwBmtzxLZ+ObrXNJbTb9rO1MMYvfIEbRxyB8ucP8zDbwByOOa6j+2dI/6Cdn/3+X/Gj+2dI/6Cdn/3+X/GgDg7Wb4tTXf+m2enxwhIDsi2AbgYjJ8/mZz/AK3IxjAGCe+9qB8Zw+GdI8n9/qbbTqTQxxb1JQkhFdlQgPtB+bO3OMnmt7+2dI/6Cdn/AN/l/wAaP7Z0j/oJ2f8A3+X/ABoA4Ga0+KAs/IWcTGSSWTfvjR4QXn2oCG+YbTB1zjn8Hxj4qNf3cyiFAYjsSfyfJ8xUmKqm1i3ls/kgs2GxngV3f9s6R/0E7P8A7/L/AI0f2zpH/QTs/wDv8v8AjQBx2hN8TWa0l1T7KqRyRCWLyYlaVGmIk3bZGAKx/MNp5IHuKd4iuPHWn65q13p8bzaYuJYEeJJEZVhX5FCky72lG37pADM3YV1/9s6R/wBBOz/7/L/jR/bOkf8AQTs/+/y/40Ac7rc3jpfD2kXGmW8EmpPMr39uAgCocnYGZsDbkAsAxOOOtY+p6l8TBcwW8OktGGd42kiSGTew89lbmQBUIEAJbB5YAZruv7Z0j/oJ2f8A3+X/ABo/tnSP+gnZ/wDf5f8AGgDg4L74oTxzSGx2J58iPshhDqFkcIYA7jchATJk2nByoOeHSQ/FJr21vJZITksstpB5SwJiSLa24ne2V8zv9RXdf2zpH/QTs/8Av8v+NH9s6R/0E7P/AL/L/jQB55fat8S9MvNNs7i2e8a4kgHm21krrljD5yykNiNFDTYYcnaOoHO/4ysvGVz4msDoOoTWummNBcFBEVRhMhZiG+Y5j3DAyOK6T+2dI/6Cdn/3+X/Gj+2dI/6Cdn/3+X/GgDh7GT4sTagY7yPT7W3ZYF3xxRvsGYvMcEyZ34MpwVK8LgnvpWUfj6XwnrMF/NCmrSacDYSwrGpjuTE25epGA4XBPqe1dN/bOkf9BOz/AO/y/wCNH9s6R/0E7P8A7/L/AI0Ac74Zl8bNqjLrUDpZ4HzBYeu75du1ySCmS+QCG+7kV2FUf7Z0j/oJ2f8A3+X/ABo/tnSP+gnZ/wDf5f8AGgC9RVH+2dI/6Cdn/wB/l/xo/tnSP+gnZ/8Af5f8aAL1FVbfUtPuJRDb31tLIeipKCT+FWqACiiigAooooA8S+Fv/J0/xY/69dL/APRTV7bXiXwt/wCTp/ix/wBeul/+imr22gCK9/485/8Arm38q8K/ZS/5N30X/sOSf+lxr3W9/wCPOf8A65t/KvB/2V5Y4f2c9HlmkSONdbkyzsAB/p3qaAPTPEOseKLXxctpa6eToYW3M94kRkkjLNIGCp/EOEBbPyBs4PUZOmePfEk5gS+8ItaTXd79jt4mlbeHI3ZYFR8qhW3MuQOK7n+2NI/6Clj/AOBCf40h1bRiwY6nYFh0PnpkfrQBzPi3WvFem65JDpumteWUUSX7MluWLwplZoFI/wCWpJVl9QGGKox+LfGMMsdhL4Z8+6xErvslVVL+WTISFK7B5jLgMWzGSeOna/2xpH/QUsf/AAIT/Gj+2NI/6Clj/wCBCf40AefT+OvGNvezSN4VkmtkeKNoY4JvMQlpQ+CUAdsKnQ4+bgmvSrSRpYN7YzuYcKR0JHfmq39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Eer/wDIT0b/AK+3/wDREtaVYl7f2N1q2jx2t7bTuLpyVjlViB5EvOAa26ACiiigAooooA8S+Fv/ACdP8WP+vXS//RTV7bXiXwt/5On+LH/Xrpf/AKKavbaAP//Z">
            <a:extLst>
              <a:ext uri="{FF2B5EF4-FFF2-40B4-BE49-F238E27FC236}">
                <a16:creationId xmlns:a16="http://schemas.microsoft.com/office/drawing/2014/main" id="{62CD6AEC-A342-416A-879D-67150F5E71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6">
            <a:extLst>
              <a:ext uri="{FF2B5EF4-FFF2-40B4-BE49-F238E27FC236}">
                <a16:creationId xmlns:a16="http://schemas.microsoft.com/office/drawing/2014/main" id="{4CC29263-464A-453F-8C68-E0896AA717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15"/>
          <a:stretch/>
        </p:blipFill>
        <p:spPr bwMode="auto">
          <a:xfrm>
            <a:off x="4739130" y="4640179"/>
            <a:ext cx="2758298" cy="18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146215B-D22B-46C5-97CF-372EB17B64ED}"/>
              </a:ext>
            </a:extLst>
          </p:cNvPr>
          <p:cNvPicPr>
            <a:picLocks noChangeAspect="1"/>
          </p:cNvPicPr>
          <p:nvPr/>
        </p:nvPicPr>
        <p:blipFill rotWithShape="1">
          <a:blip r:embed="rId5"/>
          <a:srcRect r="30960"/>
          <a:stretch/>
        </p:blipFill>
        <p:spPr>
          <a:xfrm>
            <a:off x="365950" y="4740824"/>
            <a:ext cx="3904334" cy="1656511"/>
          </a:xfrm>
          <a:prstGeom prst="rect">
            <a:avLst/>
          </a:prstGeom>
        </p:spPr>
      </p:pic>
      <p:pic>
        <p:nvPicPr>
          <p:cNvPr id="4" name="Picture 3">
            <a:extLst>
              <a:ext uri="{FF2B5EF4-FFF2-40B4-BE49-F238E27FC236}">
                <a16:creationId xmlns:a16="http://schemas.microsoft.com/office/drawing/2014/main" id="{2C1E0046-E7FA-45DB-B79B-977C1DAB355A}"/>
              </a:ext>
            </a:extLst>
          </p:cNvPr>
          <p:cNvPicPr>
            <a:picLocks noChangeAspect="1"/>
          </p:cNvPicPr>
          <p:nvPr/>
        </p:nvPicPr>
        <p:blipFill>
          <a:blip r:embed="rId6"/>
          <a:stretch>
            <a:fillRect/>
          </a:stretch>
        </p:blipFill>
        <p:spPr>
          <a:xfrm>
            <a:off x="2987828" y="1679638"/>
            <a:ext cx="5158293" cy="1843268"/>
          </a:xfrm>
          <a:prstGeom prst="rect">
            <a:avLst/>
          </a:prstGeom>
        </p:spPr>
      </p:pic>
      <p:sp>
        <p:nvSpPr>
          <p:cNvPr id="14" name="TextBox 13">
            <a:extLst>
              <a:ext uri="{FF2B5EF4-FFF2-40B4-BE49-F238E27FC236}">
                <a16:creationId xmlns:a16="http://schemas.microsoft.com/office/drawing/2014/main" id="{F70478B2-880C-490B-90E9-1596F3680F57}"/>
              </a:ext>
            </a:extLst>
          </p:cNvPr>
          <p:cNvSpPr txBox="1"/>
          <p:nvPr/>
        </p:nvSpPr>
        <p:spPr>
          <a:xfrm>
            <a:off x="228633" y="1227753"/>
            <a:ext cx="3669599" cy="369332"/>
          </a:xfrm>
          <a:prstGeom prst="rect">
            <a:avLst/>
          </a:prstGeom>
          <a:noFill/>
        </p:spPr>
        <p:txBody>
          <a:bodyPr wrap="square" rtlCol="0">
            <a:spAutoFit/>
          </a:bodyPr>
          <a:lstStyle/>
          <a:p>
            <a:pPr fontAlgn="base"/>
            <a:r>
              <a:rPr lang="en-US" b="1" dirty="0">
                <a:solidFill>
                  <a:srgbClr val="002060"/>
                </a:solidFill>
                <a:latin typeface="Ink Free" panose="03080402000500000000" pitchFamily="66" charset="0"/>
              </a:rPr>
              <a:t>Timetable​</a:t>
            </a:r>
          </a:p>
        </p:txBody>
      </p:sp>
      <p:sp>
        <p:nvSpPr>
          <p:cNvPr id="15" name="Rectangle 14">
            <a:extLst>
              <a:ext uri="{FF2B5EF4-FFF2-40B4-BE49-F238E27FC236}">
                <a16:creationId xmlns:a16="http://schemas.microsoft.com/office/drawing/2014/main" id="{EE34B9BB-994F-40C1-8DB1-632EDF7FD7BF}"/>
              </a:ext>
            </a:extLst>
          </p:cNvPr>
          <p:cNvSpPr/>
          <p:nvPr/>
        </p:nvSpPr>
        <p:spPr>
          <a:xfrm>
            <a:off x="3827110" y="1237309"/>
            <a:ext cx="1574470" cy="369332"/>
          </a:xfrm>
          <a:prstGeom prst="rect">
            <a:avLst/>
          </a:prstGeom>
        </p:spPr>
        <p:txBody>
          <a:bodyPr wrap="none">
            <a:spAutoFit/>
          </a:bodyPr>
          <a:lstStyle/>
          <a:p>
            <a:pPr fontAlgn="base"/>
            <a:r>
              <a:rPr lang="en-US" b="1" dirty="0">
                <a:solidFill>
                  <a:srgbClr val="002060"/>
                </a:solidFill>
                <a:latin typeface="Ink Free" panose="03080402000500000000" pitchFamily="66" charset="0"/>
              </a:rPr>
              <a:t>Parent letter </a:t>
            </a:r>
          </a:p>
        </p:txBody>
      </p:sp>
      <p:sp>
        <p:nvSpPr>
          <p:cNvPr id="17" name="TextBox 16">
            <a:extLst>
              <a:ext uri="{FF2B5EF4-FFF2-40B4-BE49-F238E27FC236}">
                <a16:creationId xmlns:a16="http://schemas.microsoft.com/office/drawing/2014/main" id="{47350402-B6D1-4F36-BC61-9BB533F9F113}"/>
              </a:ext>
            </a:extLst>
          </p:cNvPr>
          <p:cNvSpPr txBox="1"/>
          <p:nvPr/>
        </p:nvSpPr>
        <p:spPr>
          <a:xfrm>
            <a:off x="8428830" y="1227753"/>
            <a:ext cx="2456201" cy="369332"/>
          </a:xfrm>
          <a:prstGeom prst="rect">
            <a:avLst/>
          </a:prstGeom>
          <a:noFill/>
        </p:spPr>
        <p:txBody>
          <a:bodyPr wrap="square" rtlCol="0">
            <a:spAutoFit/>
          </a:bodyPr>
          <a:lstStyle/>
          <a:p>
            <a:pPr fontAlgn="base"/>
            <a:r>
              <a:rPr lang="en-US" b="1" dirty="0">
                <a:solidFill>
                  <a:srgbClr val="002060"/>
                </a:solidFill>
                <a:latin typeface="Ink Free" panose="03080402000500000000" pitchFamily="66" charset="0"/>
              </a:rPr>
              <a:t>Weekly News Letter​</a:t>
            </a:r>
          </a:p>
        </p:txBody>
      </p:sp>
      <p:sp>
        <p:nvSpPr>
          <p:cNvPr id="18" name="TextBox 17">
            <a:extLst>
              <a:ext uri="{FF2B5EF4-FFF2-40B4-BE49-F238E27FC236}">
                <a16:creationId xmlns:a16="http://schemas.microsoft.com/office/drawing/2014/main" id="{ABA1D8F5-5F01-4C64-A4C6-8CEC906C0DD5}"/>
              </a:ext>
            </a:extLst>
          </p:cNvPr>
          <p:cNvSpPr txBox="1"/>
          <p:nvPr/>
        </p:nvSpPr>
        <p:spPr>
          <a:xfrm>
            <a:off x="388802" y="4131414"/>
            <a:ext cx="2599026" cy="369332"/>
          </a:xfrm>
          <a:prstGeom prst="rect">
            <a:avLst/>
          </a:prstGeom>
          <a:noFill/>
        </p:spPr>
        <p:txBody>
          <a:bodyPr wrap="square" rtlCol="0">
            <a:spAutoFit/>
          </a:bodyPr>
          <a:lstStyle/>
          <a:p>
            <a:pPr fontAlgn="base"/>
            <a:r>
              <a:rPr lang="en-US" b="1" dirty="0" err="1">
                <a:solidFill>
                  <a:srgbClr val="002060"/>
                </a:solidFill>
                <a:latin typeface="Ink Free" panose="03080402000500000000" pitchFamily="66" charset="0"/>
              </a:rPr>
              <a:t>eSchools</a:t>
            </a:r>
            <a:r>
              <a:rPr lang="en-US" b="1" dirty="0">
                <a:solidFill>
                  <a:srgbClr val="002060"/>
                </a:solidFill>
                <a:latin typeface="Ink Free" panose="03080402000500000000" pitchFamily="66" charset="0"/>
              </a:rPr>
              <a:t>-home learning </a:t>
            </a:r>
          </a:p>
        </p:txBody>
      </p:sp>
      <p:sp>
        <p:nvSpPr>
          <p:cNvPr id="19" name="TextBox 18">
            <a:extLst>
              <a:ext uri="{FF2B5EF4-FFF2-40B4-BE49-F238E27FC236}">
                <a16:creationId xmlns:a16="http://schemas.microsoft.com/office/drawing/2014/main" id="{D4D9463F-E4CA-4F79-BA43-E28A07864117}"/>
              </a:ext>
            </a:extLst>
          </p:cNvPr>
          <p:cNvSpPr txBox="1"/>
          <p:nvPr/>
        </p:nvSpPr>
        <p:spPr>
          <a:xfrm>
            <a:off x="4739130" y="4148722"/>
            <a:ext cx="3416871" cy="369332"/>
          </a:xfrm>
          <a:prstGeom prst="rect">
            <a:avLst/>
          </a:prstGeom>
          <a:noFill/>
        </p:spPr>
        <p:txBody>
          <a:bodyPr wrap="square" rtlCol="0">
            <a:spAutoFit/>
          </a:bodyPr>
          <a:lstStyle/>
          <a:p>
            <a:pPr fontAlgn="base"/>
            <a:r>
              <a:rPr lang="en-US" b="1" dirty="0">
                <a:solidFill>
                  <a:srgbClr val="002060"/>
                </a:solidFill>
                <a:latin typeface="Ink Free" panose="03080402000500000000" pitchFamily="66" charset="0"/>
              </a:rPr>
              <a:t>Reading diary  ​</a:t>
            </a:r>
          </a:p>
        </p:txBody>
      </p:sp>
      <p:pic>
        <p:nvPicPr>
          <p:cNvPr id="7" name="Picture 6">
            <a:extLst>
              <a:ext uri="{FF2B5EF4-FFF2-40B4-BE49-F238E27FC236}">
                <a16:creationId xmlns:a16="http://schemas.microsoft.com/office/drawing/2014/main" id="{B32C1B7F-4DB1-4C27-8FF9-40DA353ED3FB}"/>
              </a:ext>
            </a:extLst>
          </p:cNvPr>
          <p:cNvPicPr>
            <a:picLocks noChangeAspect="1"/>
          </p:cNvPicPr>
          <p:nvPr/>
        </p:nvPicPr>
        <p:blipFill rotWithShape="1">
          <a:blip r:embed="rId7"/>
          <a:srcRect t="3174"/>
          <a:stretch/>
        </p:blipFill>
        <p:spPr>
          <a:xfrm>
            <a:off x="7916489" y="1717045"/>
            <a:ext cx="3798609" cy="2110115"/>
          </a:xfrm>
          <a:prstGeom prst="rect">
            <a:avLst/>
          </a:prstGeom>
        </p:spPr>
      </p:pic>
      <p:pic>
        <p:nvPicPr>
          <p:cNvPr id="13" name="Picture 12">
            <a:extLst>
              <a:ext uri="{FF2B5EF4-FFF2-40B4-BE49-F238E27FC236}">
                <a16:creationId xmlns:a16="http://schemas.microsoft.com/office/drawing/2014/main" id="{9BD239B9-A0FB-4B79-B0B3-F7CC3AFAF953}"/>
              </a:ext>
            </a:extLst>
          </p:cNvPr>
          <p:cNvPicPr>
            <a:picLocks noChangeAspect="1"/>
          </p:cNvPicPr>
          <p:nvPr/>
        </p:nvPicPr>
        <p:blipFill>
          <a:blip r:embed="rId8"/>
          <a:stretch>
            <a:fillRect/>
          </a:stretch>
        </p:blipFill>
        <p:spPr>
          <a:xfrm>
            <a:off x="7866513" y="4576480"/>
            <a:ext cx="3869768" cy="1856310"/>
          </a:xfrm>
          <a:prstGeom prst="rect">
            <a:avLst/>
          </a:prstGeom>
        </p:spPr>
      </p:pic>
      <p:sp>
        <p:nvSpPr>
          <p:cNvPr id="22" name="TextBox 21">
            <a:extLst>
              <a:ext uri="{FF2B5EF4-FFF2-40B4-BE49-F238E27FC236}">
                <a16:creationId xmlns:a16="http://schemas.microsoft.com/office/drawing/2014/main" id="{BB4F0FB6-6D0B-4324-B2B9-919F89A16095}"/>
              </a:ext>
            </a:extLst>
          </p:cNvPr>
          <p:cNvSpPr txBox="1"/>
          <p:nvPr/>
        </p:nvSpPr>
        <p:spPr>
          <a:xfrm>
            <a:off x="7916489" y="4177935"/>
            <a:ext cx="2599026" cy="369332"/>
          </a:xfrm>
          <a:prstGeom prst="rect">
            <a:avLst/>
          </a:prstGeom>
          <a:noFill/>
        </p:spPr>
        <p:txBody>
          <a:bodyPr wrap="square" rtlCol="0">
            <a:spAutoFit/>
          </a:bodyPr>
          <a:lstStyle/>
          <a:p>
            <a:pPr fontAlgn="base"/>
            <a:r>
              <a:rPr lang="en-US" b="1" dirty="0">
                <a:solidFill>
                  <a:srgbClr val="002060"/>
                </a:solidFill>
                <a:latin typeface="Ink Free" panose="03080402000500000000" pitchFamily="66" charset="0"/>
              </a:rPr>
              <a:t>Twitter- learning </a:t>
            </a:r>
          </a:p>
        </p:txBody>
      </p:sp>
    </p:spTree>
    <p:extLst>
      <p:ext uri="{BB962C8B-B14F-4D97-AF65-F5344CB8AC3E}">
        <p14:creationId xmlns:p14="http://schemas.microsoft.com/office/powerpoint/2010/main" val="201636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7040"/>
            <a:ext cx="10829730" cy="87837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spcBef>
                <a:spcPct val="20000"/>
              </a:spcBef>
              <a:spcAft>
                <a:spcPts val="600"/>
              </a:spcAft>
              <a:buClr>
                <a:srgbClr val="FEDD78"/>
              </a:buClr>
            </a:pPr>
            <a:endParaRPr lang="en-US" dirty="0">
              <a:solidFill>
                <a:schemeClr val="tx2"/>
              </a:solidFill>
              <a:latin typeface="Ink Free" panose="03080402000500000000" pitchFamily="66" charset="0"/>
              <a:cs typeface="Century Gothic"/>
            </a:endParaRPr>
          </a:p>
        </p:txBody>
      </p:sp>
      <p:pic>
        <p:nvPicPr>
          <p:cNvPr id="8" name="Picture 7">
            <a:extLst>
              <a:ext uri="{FF2B5EF4-FFF2-40B4-BE49-F238E27FC236}">
                <a16:creationId xmlns:a16="http://schemas.microsoft.com/office/drawing/2014/main" id="{DB7AE178-6CFC-4A73-8864-8511F71560F9}"/>
              </a:ext>
            </a:extLst>
          </p:cNvPr>
          <p:cNvPicPr>
            <a:picLocks noChangeAspect="1"/>
          </p:cNvPicPr>
          <p:nvPr/>
        </p:nvPicPr>
        <p:blipFill>
          <a:blip r:embed="rId2"/>
          <a:stretch>
            <a:fillRect/>
          </a:stretch>
        </p:blipFill>
        <p:spPr>
          <a:xfrm>
            <a:off x="10829731" y="0"/>
            <a:ext cx="1362269" cy="1436087"/>
          </a:xfrm>
          <a:prstGeom prst="rect">
            <a:avLst/>
          </a:prstGeom>
          <a:solidFill>
            <a:srgbClr val="FFFF69">
              <a:alpha val="0"/>
            </a:srgbClr>
          </a:solidFill>
        </p:spPr>
      </p:pic>
      <p:sp>
        <p:nvSpPr>
          <p:cNvPr id="10" name="TextBox 9">
            <a:extLst>
              <a:ext uri="{FF2B5EF4-FFF2-40B4-BE49-F238E27FC236}">
                <a16:creationId xmlns:a16="http://schemas.microsoft.com/office/drawing/2014/main" id="{7A6F69B5-D6E9-4E4B-A674-5867E7316530}"/>
              </a:ext>
            </a:extLst>
          </p:cNvPr>
          <p:cNvSpPr txBox="1"/>
          <p:nvPr/>
        </p:nvSpPr>
        <p:spPr>
          <a:xfrm>
            <a:off x="0" y="0"/>
            <a:ext cx="10829730" cy="1015663"/>
          </a:xfrm>
          <a:prstGeom prst="rect">
            <a:avLst/>
          </a:prstGeom>
          <a:solidFill>
            <a:srgbClr val="FFFF8B"/>
          </a:solidFill>
        </p:spPr>
        <p:txBody>
          <a:bodyPr wrap="square" rtlCol="0">
            <a:spAutoFit/>
          </a:bodyPr>
          <a:lstStyle/>
          <a:p>
            <a:r>
              <a:rPr lang="en-GB" sz="6000" b="1" dirty="0">
                <a:latin typeface="Ink Free" panose="03080402000500000000" pitchFamily="66" charset="0"/>
              </a:rPr>
              <a:t>    Communication…</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705173" y="1014236"/>
            <a:ext cx="10123249" cy="3903993"/>
          </a:xfrm>
          <a:prstGeom prst="rect">
            <a:avLst/>
          </a:prstGeom>
          <a:solidFill>
            <a:srgbClr val="FFFFFF"/>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b="1" dirty="0">
                <a:solidFill>
                  <a:srgbClr val="002060"/>
                </a:solidFill>
                <a:latin typeface="Ink Free" panose="03080402000500000000" pitchFamily="66" charset="0"/>
              </a:rPr>
              <a:t>We are always here to support and listen. You may come and talk to us at the end of the school day. If it is urgent please email the school office. </a:t>
            </a:r>
            <a:r>
              <a:rPr lang="en-US" b="1" dirty="0">
                <a:solidFill>
                  <a:srgbClr val="002060"/>
                </a:solidFill>
                <a:latin typeface="Ink Free" panose="03080402000500000000" pitchFamily="66" charset="0"/>
              </a:rPr>
              <a:t>​</a:t>
            </a:r>
          </a:p>
          <a:p>
            <a:pPr fontAlgn="base"/>
            <a:r>
              <a:rPr lang="en-GB" b="1" dirty="0">
                <a:solidFill>
                  <a:srgbClr val="002060"/>
                </a:solidFill>
                <a:latin typeface="Ink Free" panose="03080402000500000000" pitchFamily="66" charset="0"/>
              </a:rPr>
              <a:t>​</a:t>
            </a:r>
          </a:p>
          <a:p>
            <a:pPr fontAlgn="base"/>
            <a:r>
              <a:rPr lang="en-GB" b="1" dirty="0">
                <a:solidFill>
                  <a:srgbClr val="002060"/>
                </a:solidFill>
                <a:latin typeface="Ink Free" panose="03080402000500000000" pitchFamily="66" charset="0"/>
              </a:rPr>
              <a:t>If you have any minor inquiries, such as lost items/afterschool clubs, you can contact us via </a:t>
            </a:r>
            <a:r>
              <a:rPr lang="en-GB" b="1" dirty="0" err="1">
                <a:solidFill>
                  <a:srgbClr val="002060"/>
                </a:solidFill>
                <a:latin typeface="Ink Free" panose="03080402000500000000" pitchFamily="66" charset="0"/>
              </a:rPr>
              <a:t>eSchools</a:t>
            </a:r>
            <a:r>
              <a:rPr lang="en-GB" b="1" dirty="0">
                <a:solidFill>
                  <a:srgbClr val="002060"/>
                </a:solidFill>
                <a:latin typeface="Ink Free" panose="03080402000500000000" pitchFamily="66" charset="0"/>
              </a:rPr>
              <a:t> or use the Me to You sheets. You can also use reading diaries to send messages. </a:t>
            </a:r>
            <a:r>
              <a:rPr lang="en-US" b="1" dirty="0">
                <a:solidFill>
                  <a:srgbClr val="002060"/>
                </a:solidFill>
                <a:latin typeface="Ink Free" panose="03080402000500000000" pitchFamily="66" charset="0"/>
              </a:rPr>
              <a:t>​</a:t>
            </a:r>
          </a:p>
          <a:p>
            <a:pPr fontAlgn="base"/>
            <a:r>
              <a:rPr lang="en-GB" b="1" dirty="0">
                <a:solidFill>
                  <a:srgbClr val="002060"/>
                </a:solidFill>
                <a:latin typeface="Ink Free" panose="03080402000500000000" pitchFamily="66" charset="0"/>
              </a:rPr>
              <a:t>​</a:t>
            </a:r>
          </a:p>
          <a:p>
            <a:pPr fontAlgn="base"/>
            <a:r>
              <a:rPr lang="en-GB" b="1" dirty="0">
                <a:solidFill>
                  <a:srgbClr val="002060"/>
                </a:solidFill>
                <a:latin typeface="Ink Free" panose="03080402000500000000" pitchFamily="66" charset="0"/>
              </a:rPr>
              <a:t>Important issues can be spoken about in person and appointments with teachers can either be done directly through teachers or via the school office. </a:t>
            </a:r>
            <a:r>
              <a:rPr lang="en-US" b="1" dirty="0">
                <a:solidFill>
                  <a:srgbClr val="002060"/>
                </a:solidFill>
                <a:latin typeface="Ink Free" panose="03080402000500000000" pitchFamily="66" charset="0"/>
              </a:rPr>
              <a:t>​</a:t>
            </a:r>
          </a:p>
          <a:p>
            <a:pPr fontAlgn="base"/>
            <a:r>
              <a:rPr lang="en-GB" b="1" dirty="0">
                <a:solidFill>
                  <a:srgbClr val="002060"/>
                </a:solidFill>
                <a:latin typeface="Ink Free" panose="03080402000500000000" pitchFamily="66" charset="0"/>
              </a:rPr>
              <a:t>​</a:t>
            </a:r>
            <a:r>
              <a:rPr lang="en-GB" b="1" dirty="0">
                <a:solidFill>
                  <a:srgbClr val="002060"/>
                </a:solidFill>
                <a:latin typeface="Ink Free"/>
              </a:rPr>
              <a:t>Serious injuries will be either a phone call home or a face to face chat. Minor injuries such as cuts and grazes will be communicated via Accident forms which are given out at the end of the day.</a:t>
            </a:r>
            <a:r>
              <a:rPr lang="en-US" b="1" dirty="0">
                <a:solidFill>
                  <a:srgbClr val="002060"/>
                </a:solidFill>
                <a:latin typeface="Ink Free"/>
              </a:rPr>
              <a:t>​</a:t>
            </a:r>
            <a:r>
              <a:rPr lang="en-GB" b="1" dirty="0">
                <a:solidFill>
                  <a:srgbClr val="002060"/>
                </a:solidFill>
                <a:latin typeface="Ink Free"/>
              </a:rPr>
              <a:t>​</a:t>
            </a:r>
          </a:p>
          <a:p>
            <a:pPr fontAlgn="base"/>
            <a:r>
              <a:rPr lang="en-GB" b="1" dirty="0">
                <a:solidFill>
                  <a:srgbClr val="002060"/>
                </a:solidFill>
                <a:latin typeface="Ink Free" panose="03080402000500000000" pitchFamily="66" charset="0"/>
              </a:rPr>
              <a:t>Please check </a:t>
            </a:r>
            <a:r>
              <a:rPr lang="en-GB" b="1" dirty="0" err="1">
                <a:solidFill>
                  <a:srgbClr val="002060"/>
                </a:solidFill>
                <a:latin typeface="Ink Free" panose="03080402000500000000" pitchFamily="66" charset="0"/>
              </a:rPr>
              <a:t>eSchools</a:t>
            </a:r>
            <a:r>
              <a:rPr lang="en-GB" b="1" dirty="0">
                <a:solidFill>
                  <a:srgbClr val="002060"/>
                </a:solidFill>
                <a:latin typeface="Ink Free" panose="03080402000500000000" pitchFamily="66" charset="0"/>
              </a:rPr>
              <a:t> for copies of home learning sheets and homework tasks.</a:t>
            </a:r>
            <a:endParaRPr lang="en-US" b="1" dirty="0">
              <a:solidFill>
                <a:srgbClr val="002060"/>
              </a:solidFill>
              <a:latin typeface="Ink Free" panose="03080402000500000000" pitchFamily="66" charset="0"/>
            </a:endParaRPr>
          </a:p>
        </p:txBody>
      </p:sp>
    </p:spTree>
    <p:extLst>
      <p:ext uri="{BB962C8B-B14F-4D97-AF65-F5344CB8AC3E}">
        <p14:creationId xmlns:p14="http://schemas.microsoft.com/office/powerpoint/2010/main" val="389322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13" ma:contentTypeDescription="Create a new document." ma:contentTypeScope="" ma:versionID="54de49dce44a29045a7a6526fa93e37e">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62af5e50ffbb3c34333e8d2efc499940"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8C567C-4408-4AB6-AB84-A698AA3FD70F}">
  <ds:schemaRefs>
    <ds:schemaRef ds:uri="http://schemas.microsoft.com/sharepoint/v3/contenttype/forms"/>
  </ds:schemaRefs>
</ds:datastoreItem>
</file>

<file path=customXml/itemProps2.xml><?xml version="1.0" encoding="utf-8"?>
<ds:datastoreItem xmlns:ds="http://schemas.openxmlformats.org/officeDocument/2006/customXml" ds:itemID="{0F23562F-28C2-4A27-94B1-1838A14F0700}">
  <ds:schemaRefs>
    <ds:schemaRef ds:uri="http://purl.org/dc/dcmitype/"/>
    <ds:schemaRef ds:uri="http://schemas.openxmlformats.org/package/2006/metadata/core-properties"/>
    <ds:schemaRef ds:uri="http://purl.org/dc/terms/"/>
    <ds:schemaRef ds:uri="82dc66be-97a6-4b31-86c5-9e8a1a242406"/>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9b47b90d-6210-4d34-a494-6091db84ebf0"/>
    <ds:schemaRef ds:uri="http://purl.org/dc/elements/1.1/"/>
  </ds:schemaRefs>
</ds:datastoreItem>
</file>

<file path=customXml/itemProps3.xml><?xml version="1.0" encoding="utf-8"?>
<ds:datastoreItem xmlns:ds="http://schemas.openxmlformats.org/officeDocument/2006/customXml" ds:itemID="{E638E901-8089-4215-8AE1-19CB005AE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dc66be-97a6-4b31-86c5-9e8a1a242406"/>
    <ds:schemaRef ds:uri="9b47b90d-6210-4d34-a494-6091db84e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14768</TotalTime>
  <Words>973</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Parton STP</dc:creator>
  <cp:lastModifiedBy>L Withers STP</cp:lastModifiedBy>
  <cp:revision>77</cp:revision>
  <dcterms:created xsi:type="dcterms:W3CDTF">2021-07-12T17:11:07Z</dcterms:created>
  <dcterms:modified xsi:type="dcterms:W3CDTF">2021-09-14T09:11:09Z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ies>
</file>